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55"/>
  </p:notesMasterIdLst>
  <p:sldIdLst>
    <p:sldId id="256" r:id="rId4"/>
    <p:sldId id="305" r:id="rId5"/>
    <p:sldId id="257" r:id="rId6"/>
    <p:sldId id="272" r:id="rId7"/>
    <p:sldId id="274" r:id="rId8"/>
    <p:sldId id="279" r:id="rId9"/>
    <p:sldId id="278" r:id="rId10"/>
    <p:sldId id="280" r:id="rId11"/>
    <p:sldId id="281" r:id="rId12"/>
    <p:sldId id="291" r:id="rId13"/>
    <p:sldId id="273" r:id="rId14"/>
    <p:sldId id="283" r:id="rId15"/>
    <p:sldId id="284" r:id="rId16"/>
    <p:sldId id="285" r:id="rId17"/>
    <p:sldId id="286" r:id="rId18"/>
    <p:sldId id="287" r:id="rId19"/>
    <p:sldId id="288" r:id="rId20"/>
    <p:sldId id="307" r:id="rId21"/>
    <p:sldId id="282" r:id="rId22"/>
    <p:sldId id="290" r:id="rId23"/>
    <p:sldId id="277" r:id="rId24"/>
    <p:sldId id="275" r:id="rId25"/>
    <p:sldId id="292" r:id="rId26"/>
    <p:sldId id="293" r:id="rId27"/>
    <p:sldId id="294" r:id="rId28"/>
    <p:sldId id="295" r:id="rId29"/>
    <p:sldId id="296" r:id="rId30"/>
    <p:sldId id="320" r:id="rId31"/>
    <p:sldId id="297" r:id="rId32"/>
    <p:sldId id="298" r:id="rId33"/>
    <p:sldId id="321" r:id="rId34"/>
    <p:sldId id="299" r:id="rId35"/>
    <p:sldId id="300" r:id="rId36"/>
    <p:sldId id="301" r:id="rId37"/>
    <p:sldId id="306" r:id="rId38"/>
    <p:sldId id="302" r:id="rId39"/>
    <p:sldId id="308" r:id="rId40"/>
    <p:sldId id="309" r:id="rId41"/>
    <p:sldId id="310" r:id="rId42"/>
    <p:sldId id="311" r:id="rId43"/>
    <p:sldId id="322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03" r:id="rId53"/>
    <p:sldId id="304" r:id="rId54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9882C-7055-43D2-878A-4D84EB15D68D}" v="474" dt="2023-12-13T16:06:38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>
        <p:guide orient="horz" pos="709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99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3825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3159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03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12954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2344-64D2-4EDD-9E4A-A49124436403}" type="datetime1">
              <a:rPr lang="en-US" smtClean="0"/>
              <a:t>5/9/2024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Native Accents in Infant’s Cries, Huw Swanborough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5E1C-2916-4EB5-890B-82900882CB35}" type="datetime1">
              <a:rPr lang="en-US" smtClean="0"/>
              <a:t>5/9/2024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Native Accents in Infant’s Cries, Huw Swanborough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4F53F35-7A1B-4B57-B45E-56B9DF6B38A9}" type="datetime1">
              <a:rPr lang="en-US" smtClean="0"/>
              <a:t>5/9/2024</a:t>
            </a:fld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Native Accents in Infant’s Cries, Huw Swanborough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3D37-7730-4A94-836D-48D21D05BCA2}" type="datetime1">
              <a:rPr lang="en-US" smtClean="0"/>
              <a:t>5/9/2024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Native Accents in Infant’s Cries, Huw Swanborough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E4FA3-56FF-46E4-BAFD-79ACE88437EE}" type="datetime1">
              <a:rPr lang="en-US" smtClean="0"/>
              <a:t>5/9/2024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Native Accents in Infant’s Cries, Huw Swanborough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 descr="uzh_logo_e_pos_grau_1mm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4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err="1"/>
              <a:t>Mastertitelformat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err="1"/>
              <a:t>Mastertextformat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06C54A65-4259-4F2E-9865-C6C654A70B83}" type="datetime1">
              <a:rPr lang="en-US" smtClean="0"/>
              <a:t>5/9/2024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/>
              <a:t>Native Accents in Infant’s Cries, Huw Swanborough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700"/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sz="1400" b="1"/>
              <a:t>Neurolinguistics – Linguistics Research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7C2F1-FCCB-5B57-594A-28E90E905E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390" y="962"/>
            <a:ext cx="1478769" cy="110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desmos.com/calculator/han9zbgk1k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desmos.com/calculator/han9zbgk1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hyperlink" Target="https://www.tomasboril.cz/fourierseries3d/en/" TargetMode="Externa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412776"/>
            <a:ext cx="10369550" cy="1079822"/>
          </a:xfrm>
        </p:spPr>
        <p:txBody>
          <a:bodyPr/>
          <a:lstStyle/>
          <a:p>
            <a:r>
              <a:rPr lang="en-US"/>
              <a:t>             Signal Processing Primer</a:t>
            </a:r>
            <a:br>
              <a:rPr lang="en-US"/>
            </a:b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5821" y="2193380"/>
            <a:ext cx="10369550" cy="660275"/>
          </a:xfrm>
        </p:spPr>
        <p:txBody>
          <a:bodyPr/>
          <a:lstStyle/>
          <a:p>
            <a:pPr algn="ctr"/>
            <a:r>
              <a:rPr lang="en-US" sz="1400" i="1"/>
              <a:t>Establishing and assessing ground knowledge of the mathematical formulas underpinning signal processing in neuroscience.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706B5FF3-0488-4E6D-8C6B-E2FBCD248FC7}" type="datetime1">
              <a:rPr lang="en-US" smtClean="0"/>
              <a:t>5/9/2024</a:t>
            </a:fld>
            <a:endParaRPr lang="en-US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/>
              <a:t>Signal Processing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6F8564D-24E2-0645-FE4F-2A4E5690F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994" y="3068960"/>
            <a:ext cx="1036955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r>
              <a:rPr lang="en-US" sz="2000" kern="0"/>
              <a:t>Foundations of Geometry for Signal Processing – 20 minutes</a:t>
            </a:r>
          </a:p>
          <a:p>
            <a:r>
              <a:rPr lang="en-US" sz="2000" kern="0"/>
              <a:t>Key Formulas  - 25 minutes</a:t>
            </a:r>
          </a:p>
          <a:p>
            <a:r>
              <a:rPr lang="en-US" sz="2000" kern="0"/>
              <a:t>MATLAB Implementations – 15 minutes</a:t>
            </a:r>
          </a:p>
          <a:p>
            <a:r>
              <a:rPr lang="en-US" sz="2000" kern="0"/>
              <a:t>TRFs With Enrico – 30 minutes</a:t>
            </a:r>
          </a:p>
          <a:p>
            <a:endParaRPr lang="en-US" sz="2000" ker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Festively, What is Signal Processing?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9D039C-B85E-C34D-EDE1-C42F6089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322" y="3460649"/>
            <a:ext cx="10369550" cy="1728191"/>
          </a:xfrm>
        </p:spPr>
        <p:txBody>
          <a:bodyPr/>
          <a:lstStyle/>
          <a:p>
            <a:pPr marL="0" indent="0" algn="ctr">
              <a:buNone/>
            </a:pPr>
            <a:r>
              <a:rPr lang="en-GB" b="1" i="1"/>
              <a:t>Manipulating a signal to change its characteristics or extract information!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791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Signal Processing?</a:t>
            </a:r>
            <a:br>
              <a:rPr lang="en-US"/>
            </a:br>
            <a:r>
              <a:rPr lang="en-US" sz="1800" i="1"/>
              <a:t>The festive philosophy of signal processing.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2276872"/>
            <a:ext cx="10369550" cy="413112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- We use signal processing to </a:t>
            </a:r>
            <a:r>
              <a:rPr lang="en-US" err="1"/>
              <a:t>parameterise</a:t>
            </a:r>
            <a:r>
              <a:rPr lang="en-US"/>
              <a:t> a phenomena.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- Driven via the use of models to help us extract these parameters.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- If we abstract this to its most fundamental purpose, it’s the act of separating ‘signal’ from ‘noise’.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br>
              <a:rPr lang="en-US"/>
            </a:br>
            <a:br>
              <a:rPr lang="en-US" i="1"/>
            </a:br>
            <a:br>
              <a:rPr lang="en-US" i="1"/>
            </a:b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5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Signal Processing?</a:t>
            </a:r>
            <a:br>
              <a:rPr lang="en-US"/>
            </a:br>
            <a:r>
              <a:rPr lang="en-US" sz="1800" i="1"/>
              <a:t>The festive philosophy of signal processing.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2276872"/>
            <a:ext cx="10369550" cy="413112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- We use signal processing to </a:t>
            </a:r>
            <a:r>
              <a:rPr lang="en-US" err="1"/>
              <a:t>parameterise</a:t>
            </a:r>
            <a:r>
              <a:rPr lang="en-US"/>
              <a:t> a phenomena.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- Driven via the use of models to help us extract these parameters.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- If we abstract this to its most fundamental level, it’s the act of separating ‘signal’ from ‘noise’.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endParaRPr lang="en-US" b="1" i="1"/>
          </a:p>
          <a:p>
            <a:pPr marL="0" indent="0" algn="ctr">
              <a:buNone/>
            </a:pPr>
            <a:r>
              <a:rPr lang="en-US" b="1" i="1"/>
              <a:t>This is everything we do!!</a:t>
            </a:r>
            <a:br>
              <a:rPr lang="en-US" b="1" i="1"/>
            </a:br>
            <a:br>
              <a:rPr lang="en-US" b="1" i="1"/>
            </a:br>
            <a:r>
              <a:rPr lang="en-US" b="1" i="1"/>
              <a:t>Even with non-time series data, this is what we do every day!!!!!!!!!!!</a:t>
            </a:r>
            <a:br>
              <a:rPr lang="en-US"/>
            </a:br>
            <a:br>
              <a:rPr lang="en-US"/>
            </a:br>
            <a:endParaRPr lang="en-US"/>
          </a:p>
          <a:p>
            <a:pPr marL="0" indent="0" algn="ctr">
              <a:buNone/>
            </a:pPr>
            <a:br>
              <a:rPr lang="en-US"/>
            </a:br>
            <a:br>
              <a:rPr lang="en-US" i="1"/>
            </a:br>
            <a:br>
              <a:rPr lang="en-US" i="1"/>
            </a:b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9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Signal Processing?</a:t>
            </a:r>
            <a:br>
              <a:rPr lang="en-US"/>
            </a:br>
            <a:r>
              <a:rPr lang="en-US" sz="1800" i="1"/>
              <a:t>The festive philosophy of signal processing.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2276872"/>
            <a:ext cx="10369550" cy="4131121"/>
          </a:xfrm>
        </p:spPr>
        <p:txBody>
          <a:bodyPr/>
          <a:lstStyle/>
          <a:p>
            <a:pPr marL="0" indent="0">
              <a:buNone/>
            </a:pPr>
            <a:r>
              <a:rPr lang="en-US" i="1"/>
              <a:t>Everything?!</a:t>
            </a:r>
            <a:br>
              <a:rPr lang="en-US"/>
            </a:br>
            <a:br>
              <a:rPr lang="en-US"/>
            </a:br>
            <a:endParaRPr lang="en-US"/>
          </a:p>
          <a:p>
            <a:pPr marL="0" indent="0" algn="ctr">
              <a:buNone/>
            </a:pPr>
            <a:br>
              <a:rPr lang="en-US"/>
            </a:br>
            <a:br>
              <a:rPr lang="en-US" i="1"/>
            </a:br>
            <a:br>
              <a:rPr lang="en-US" i="1"/>
            </a:b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69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Signal Processing?</a:t>
            </a:r>
            <a:br>
              <a:rPr lang="en-US"/>
            </a:br>
            <a:r>
              <a:rPr lang="en-US" sz="1800" i="1"/>
              <a:t>The festive philosophy of signal processing.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2276872"/>
            <a:ext cx="10369550" cy="4131121"/>
          </a:xfrm>
        </p:spPr>
        <p:txBody>
          <a:bodyPr/>
          <a:lstStyle/>
          <a:p>
            <a:pPr marL="0" indent="0">
              <a:buNone/>
            </a:pPr>
            <a:r>
              <a:rPr lang="en-US" i="1"/>
              <a:t>Everything?!		</a:t>
            </a:r>
            <a:r>
              <a:rPr lang="en-US" b="1"/>
              <a:t>YES, EVERYTHING!!</a:t>
            </a:r>
            <a:br>
              <a:rPr lang="en-US"/>
            </a:br>
            <a:br>
              <a:rPr lang="en-US"/>
            </a:br>
            <a:endParaRPr lang="en-US"/>
          </a:p>
          <a:p>
            <a:pPr marL="0" indent="0" algn="ctr">
              <a:buNone/>
            </a:pPr>
            <a:br>
              <a:rPr lang="en-US"/>
            </a:br>
            <a:br>
              <a:rPr lang="en-US" i="1"/>
            </a:br>
            <a:br>
              <a:rPr lang="en-US" i="1"/>
            </a:b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2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Signal Processing?</a:t>
            </a:r>
            <a:br>
              <a:rPr lang="en-US"/>
            </a:br>
            <a:r>
              <a:rPr lang="en-US" sz="1800" i="1"/>
              <a:t>The festive philosophy of signal processing.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2276872"/>
            <a:ext cx="10369550" cy="4131121"/>
          </a:xfrm>
        </p:spPr>
        <p:txBody>
          <a:bodyPr/>
          <a:lstStyle/>
          <a:p>
            <a:pPr marL="0" indent="0">
              <a:buNone/>
            </a:pPr>
            <a:r>
              <a:rPr lang="en-US" i="1"/>
              <a:t>Everything?!		</a:t>
            </a:r>
            <a:r>
              <a:rPr lang="en-US" b="1"/>
              <a:t>YES, EVERYTHING!!</a:t>
            </a:r>
            <a:br>
              <a:rPr lang="en-US" b="1"/>
            </a:br>
            <a:br>
              <a:rPr lang="en-US" b="1"/>
            </a:br>
            <a:br>
              <a:rPr lang="en-US" b="1"/>
            </a:br>
            <a:br>
              <a:rPr lang="en-US" b="1"/>
            </a:br>
            <a:br>
              <a:rPr lang="en-US" b="1"/>
            </a:br>
            <a:br>
              <a:rPr lang="en-US" b="1"/>
            </a:br>
            <a:r>
              <a:rPr lang="en-US" i="1"/>
              <a:t>No, surely not!?</a:t>
            </a:r>
            <a:br>
              <a:rPr lang="en-US"/>
            </a:br>
            <a:br>
              <a:rPr lang="en-US"/>
            </a:br>
            <a:endParaRPr lang="en-US"/>
          </a:p>
          <a:p>
            <a:pPr marL="0" indent="0" algn="ctr">
              <a:buNone/>
            </a:pPr>
            <a:br>
              <a:rPr lang="en-US"/>
            </a:br>
            <a:br>
              <a:rPr lang="en-US" i="1"/>
            </a:br>
            <a:br>
              <a:rPr lang="en-US" i="1"/>
            </a:b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2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Signal Processing?</a:t>
            </a:r>
            <a:br>
              <a:rPr lang="en-US"/>
            </a:br>
            <a:r>
              <a:rPr lang="en-US" sz="1800" i="1"/>
              <a:t>The festive philosophy of signal processing.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2276872"/>
            <a:ext cx="10369550" cy="4131121"/>
          </a:xfrm>
        </p:spPr>
        <p:txBody>
          <a:bodyPr/>
          <a:lstStyle/>
          <a:p>
            <a:pPr marL="0" indent="0">
              <a:buNone/>
            </a:pPr>
            <a:r>
              <a:rPr lang="en-US" i="1"/>
              <a:t>Everything?!		</a:t>
            </a:r>
            <a:r>
              <a:rPr lang="en-US" b="1"/>
              <a:t>YES, EVERYTHING!!</a:t>
            </a:r>
            <a:br>
              <a:rPr lang="en-US" b="1"/>
            </a:br>
            <a:br>
              <a:rPr lang="en-US" b="1"/>
            </a:br>
            <a:br>
              <a:rPr lang="en-US" b="1"/>
            </a:br>
            <a:br>
              <a:rPr lang="en-US" b="1"/>
            </a:br>
            <a:br>
              <a:rPr lang="en-US" b="1"/>
            </a:br>
            <a:br>
              <a:rPr lang="en-US" b="1"/>
            </a:br>
            <a:r>
              <a:rPr lang="en-US" i="1"/>
              <a:t>No, surely not!?		</a:t>
            </a:r>
            <a:r>
              <a:rPr lang="en-US" b="1"/>
              <a:t>Yes! Surely yes!</a:t>
            </a:r>
            <a:br>
              <a:rPr lang="en-US"/>
            </a:br>
            <a:br>
              <a:rPr lang="en-US"/>
            </a:br>
            <a:endParaRPr lang="en-US"/>
          </a:p>
          <a:p>
            <a:pPr marL="0" indent="0" algn="ctr">
              <a:buNone/>
            </a:pPr>
            <a:br>
              <a:rPr lang="en-US"/>
            </a:br>
            <a:br>
              <a:rPr lang="en-US" i="1"/>
            </a:br>
            <a:br>
              <a:rPr lang="en-US" i="1"/>
            </a:b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26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Signal Processing?</a:t>
            </a:r>
            <a:br>
              <a:rPr lang="en-US"/>
            </a:br>
            <a:r>
              <a:rPr lang="en-US" sz="1800" i="1"/>
              <a:t>The festive philosophy of signal processing.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2276872"/>
            <a:ext cx="10369550" cy="413112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- Everything we do is using a model to derive parameters from data and working with those parameters. 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- </a:t>
            </a:r>
            <a:r>
              <a:rPr lang="en-US" b="1" i="1"/>
              <a:t>This is critical to scientific thinking!!!</a:t>
            </a:r>
          </a:p>
          <a:p>
            <a:pPr marL="0" indent="0">
              <a:buNone/>
            </a:pPr>
            <a:endParaRPr lang="en-US" b="1" i="1"/>
          </a:p>
          <a:p>
            <a:pPr marL="0" indent="0">
              <a:buNone/>
            </a:pPr>
            <a:r>
              <a:rPr lang="en-US"/>
              <a:t>- fMRI, EEG, spectrograms, general linear model…. </a:t>
            </a:r>
            <a:r>
              <a:rPr lang="en-US" i="1"/>
              <a:t>Even the student’s T-Test!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/>
              <a:t>- This can describe an infinite amount of data!! - </a:t>
            </a:r>
            <a:r>
              <a:rPr lang="en-GB">
                <a:hlinkClick r:id="rId2"/>
              </a:rPr>
              <a:t>https://www.desmos.com/calculator/han9zbgk1k</a:t>
            </a:r>
            <a:r>
              <a:rPr lang="en-GB"/>
              <a:t> </a:t>
            </a: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marL="0" indent="0" algn="ctr">
              <a:buNone/>
            </a:pPr>
            <a:br>
              <a:rPr lang="en-US"/>
            </a:br>
            <a:br>
              <a:rPr lang="en-US" i="1"/>
            </a:br>
            <a:br>
              <a:rPr lang="en-US" i="1"/>
            </a:b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A1020B-FDC4-D1D7-6309-E9596332629A}"/>
                  </a:ext>
                </a:extLst>
              </p:cNvPr>
              <p:cNvSpPr txBox="1"/>
              <p:nvPr/>
            </p:nvSpPr>
            <p:spPr>
              <a:xfrm>
                <a:off x="4079776" y="4437112"/>
                <a:ext cx="3456384" cy="816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𝑠𝑑𝑣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𝑠𝑑𝑣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A1020B-FDC4-D1D7-6309-E9596332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4437112"/>
                <a:ext cx="3456384" cy="8169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612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Signal Processing?</a:t>
            </a:r>
            <a:br>
              <a:rPr lang="en-US"/>
            </a:br>
            <a:r>
              <a:rPr lang="en-US" sz="1800" i="1"/>
              <a:t>The festive philosophy of signal processing.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0628" y="5805264"/>
            <a:ext cx="10369550" cy="4131121"/>
          </a:xfrm>
        </p:spPr>
        <p:txBody>
          <a:bodyPr/>
          <a:lstStyle/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 sz="1400"/>
              <a:t>The variables of a Gaussian can describe a data set of infinite size!! - </a:t>
            </a:r>
            <a:r>
              <a:rPr lang="en-GB" sz="1400">
                <a:hlinkClick r:id="rId4"/>
              </a:rPr>
              <a:t>https://www.desmos.com/calculator/han9zbgk1k</a:t>
            </a:r>
            <a:r>
              <a:rPr lang="en-GB" sz="1400"/>
              <a:t> </a:t>
            </a:r>
            <a:br>
              <a:rPr lang="en-US" sz="1400"/>
            </a:br>
            <a:endParaRPr lang="en-US" sz="14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marL="0" indent="0" algn="ctr">
              <a:buNone/>
            </a:pPr>
            <a:br>
              <a:rPr lang="en-US"/>
            </a:br>
            <a:br>
              <a:rPr lang="en-US" i="1"/>
            </a:br>
            <a:br>
              <a:rPr lang="en-US" i="1"/>
            </a:b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A1020B-FDC4-D1D7-6309-E9596332629A}"/>
                  </a:ext>
                </a:extLst>
              </p:cNvPr>
              <p:cNvSpPr txBox="1"/>
              <p:nvPr/>
            </p:nvSpPr>
            <p:spPr>
              <a:xfrm>
                <a:off x="9048328" y="1256153"/>
                <a:ext cx="3456384" cy="816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𝑠𝑑𝑣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𝑠𝑑𝑣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A1020B-FDC4-D1D7-6309-E9596332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1256153"/>
                <a:ext cx="3456384" cy="816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DE477583-0E97-0926-388E-3A67F64258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523" end="20484.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95600" y="2031368"/>
            <a:ext cx="6408712" cy="37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4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1916832"/>
            <a:ext cx="9073207" cy="4607793"/>
          </a:xfrm>
        </p:spPr>
        <p:txBody>
          <a:bodyPr/>
          <a:lstStyle/>
          <a:p>
            <a:pPr marL="0" indent="0">
              <a:buNone/>
            </a:pPr>
            <a:r>
              <a:rPr lang="en-US" i="1"/>
              <a:t>So, if everything is like this, why is signal processing special from just ‘statistics’?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/>
              <a:t>- Time series data is always constrained by direction – Samples can’t go ‘backwards’ in the mathematical space.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- All signals we collect have already undergone some degree of parameterization via restrictions in sampling. </a:t>
            </a:r>
            <a:r>
              <a:rPr lang="en-US" b="1"/>
              <a:t>Discretization of continuous phenomena is mandatory!!</a:t>
            </a:r>
          </a:p>
          <a:p>
            <a:pPr marL="0" indent="0">
              <a:buNone/>
            </a:pPr>
            <a:endParaRPr lang="en-US" b="1"/>
          </a:p>
          <a:p>
            <a:pPr marL="0" indent="0" algn="ctr">
              <a:buNone/>
            </a:pPr>
            <a:r>
              <a:rPr lang="en-US" i="1"/>
              <a:t>Sample rates, bit depth, sampling time, etc.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1AD0209-B85D-CD14-947F-1CF866D6A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148009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8A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/>
              <a:t>Why Is Signal Processing?</a:t>
            </a:r>
            <a:br>
              <a:rPr lang="en-US" kern="0"/>
            </a:br>
            <a:r>
              <a:rPr lang="en-US" sz="1800" i="1" kern="0"/>
              <a:t>The festive philosophy of signal processing.</a:t>
            </a:r>
          </a:p>
        </p:txBody>
      </p:sp>
      <p:pic>
        <p:nvPicPr>
          <p:cNvPr id="4098" name="Picture 2" descr="What is the general equation of a spiral? - Quora">
            <a:extLst>
              <a:ext uri="{FF2B5EF4-FFF2-40B4-BE49-F238E27FC236}">
                <a16:creationId xmlns:a16="http://schemas.microsoft.com/office/drawing/2014/main" id="{6AC58FCF-0200-8F78-91FD-06FDDF0B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2944089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alog vs. Digital Signals: Uses, Advantages and Disadvantages | Article |  MPS">
            <a:extLst>
              <a:ext uri="{FF2B5EF4-FFF2-40B4-BE49-F238E27FC236}">
                <a16:creationId xmlns:a16="http://schemas.microsoft.com/office/drawing/2014/main" id="{EF9227C8-2438-068A-2EEA-88B62AD4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1636789"/>
            <a:ext cx="2855640" cy="97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16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412776"/>
            <a:ext cx="10369550" cy="1079822"/>
          </a:xfrm>
        </p:spPr>
        <p:txBody>
          <a:bodyPr/>
          <a:lstStyle/>
          <a:p>
            <a:r>
              <a:rPr lang="en-US"/>
              <a:t>Festive Signal Processing Primer</a:t>
            </a:r>
            <a:br>
              <a:rPr lang="en-US"/>
            </a:b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2336379"/>
            <a:ext cx="10369550" cy="660275"/>
          </a:xfrm>
        </p:spPr>
        <p:txBody>
          <a:bodyPr/>
          <a:lstStyle/>
          <a:p>
            <a:r>
              <a:rPr lang="en-US" i="1"/>
              <a:t>A festive introduction to the what, why, and how of signals so that your holidays are complete.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706B5FF3-0488-4E6D-8C6B-E2FBCD248FC7}" type="datetime1">
              <a:rPr lang="en-US" smtClean="0"/>
              <a:t>5/9/2024</a:t>
            </a:fld>
            <a:endParaRPr lang="en-US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/>
              <a:t>Signal Processing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59F795-21D7-8A63-73EF-713D96FA377C}"/>
              </a:ext>
            </a:extLst>
          </p:cNvPr>
          <p:cNvSpPr txBox="1">
            <a:spLocks noChangeArrowheads="1"/>
          </p:cNvSpPr>
          <p:nvPr/>
        </p:nvSpPr>
        <p:spPr bwMode="auto">
          <a:xfrm rot="20653843">
            <a:off x="3338993" y="3384244"/>
            <a:ext cx="4660572" cy="66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algn="ctr"/>
            <a:r>
              <a:rPr lang="en-US" sz="3600" i="1" kern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New and Improved!</a:t>
            </a:r>
          </a:p>
          <a:p>
            <a:pPr algn="ctr"/>
            <a:r>
              <a:rPr lang="en-US" sz="3600" i="1" kern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100% More Festive!</a:t>
            </a:r>
          </a:p>
          <a:p>
            <a:pPr algn="ctr"/>
            <a:r>
              <a:rPr lang="en-US" sz="3600" i="1" kern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99% Less Math!</a:t>
            </a:r>
          </a:p>
        </p:txBody>
      </p:sp>
      <p:pic>
        <p:nvPicPr>
          <p:cNvPr id="6" name="Picture 5" descr="A person in a santa garment smoking a pipe&#10;&#10;Description automatically generated">
            <a:extLst>
              <a:ext uri="{FF2B5EF4-FFF2-40B4-BE49-F238E27FC236}">
                <a16:creationId xmlns:a16="http://schemas.microsoft.com/office/drawing/2014/main" id="{2669B80A-4BAC-FE9F-5CDB-D11939D08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2704879"/>
            <a:ext cx="3672408" cy="3672408"/>
          </a:xfrm>
          <a:prstGeom prst="rect">
            <a:avLst/>
          </a:prstGeom>
        </p:spPr>
      </p:pic>
      <p:pic>
        <p:nvPicPr>
          <p:cNvPr id="8" name="Picture 7" descr="A santa claus flying in a sleigh with reindeers and a moon&#10;&#10;Description automatically generated">
            <a:extLst>
              <a:ext uri="{FF2B5EF4-FFF2-40B4-BE49-F238E27FC236}">
                <a16:creationId xmlns:a16="http://schemas.microsoft.com/office/drawing/2014/main" id="{6F22DA6B-8ED0-5168-7EBC-D3C88D46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944834"/>
            <a:ext cx="3431704" cy="343170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6331B6B-02D6-0936-4846-BA9A28A25025}"/>
              </a:ext>
            </a:extLst>
          </p:cNvPr>
          <p:cNvSpPr txBox="1">
            <a:spLocks noChangeArrowheads="1"/>
          </p:cNvSpPr>
          <p:nvPr/>
        </p:nvSpPr>
        <p:spPr bwMode="auto">
          <a:xfrm rot="333639">
            <a:off x="3430628" y="6317931"/>
            <a:ext cx="4660572" cy="66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algn="ctr"/>
            <a:r>
              <a:rPr lang="en-US" sz="1800" i="1" kern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Thank you Signal Santa!</a:t>
            </a:r>
          </a:p>
        </p:txBody>
      </p:sp>
    </p:spTree>
    <p:extLst>
      <p:ext uri="{BB962C8B-B14F-4D97-AF65-F5344CB8AC3E}">
        <p14:creationId xmlns:p14="http://schemas.microsoft.com/office/powerpoint/2010/main" val="258700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1AD0209-B85D-CD14-947F-1CF866D6A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148009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8A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/>
              <a:t>Why Is Signal Processing?</a:t>
            </a:r>
            <a:br>
              <a:rPr lang="en-US" kern="0"/>
            </a:br>
            <a:r>
              <a:rPr lang="en-US" sz="1800" i="1" kern="0"/>
              <a:t>The festive philosophy of signal processing.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C7B62-A49C-AD31-DD7A-519E637A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451338"/>
            <a:ext cx="10729192" cy="3467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AF084D-39A0-A51E-6085-284D69F1BB92}"/>
              </a:ext>
            </a:extLst>
          </p:cNvPr>
          <p:cNvSpPr txBox="1"/>
          <p:nvPr/>
        </p:nvSpPr>
        <p:spPr>
          <a:xfrm>
            <a:off x="3143672" y="6020010"/>
            <a:ext cx="610076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/>
              <a:t>Discretization of continuous phenomena in action!!</a:t>
            </a:r>
          </a:p>
        </p:txBody>
      </p:sp>
    </p:spTree>
    <p:extLst>
      <p:ext uri="{BB962C8B-B14F-4D97-AF65-F5344CB8AC3E}">
        <p14:creationId xmlns:p14="http://schemas.microsoft.com/office/powerpoint/2010/main" val="1392401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Last Festive Point on Sig-Proc Philosophy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1916833"/>
            <a:ext cx="10009311" cy="352839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- We use models to derive parameters.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- These models are derived from</a:t>
            </a:r>
            <a:r>
              <a:rPr lang="en-US" i="1"/>
              <a:t> a priori </a:t>
            </a:r>
            <a:r>
              <a:rPr lang="en-US"/>
              <a:t>knowledge.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- And we must always remember general modeling concepts…</a:t>
            </a:r>
          </a:p>
          <a:p>
            <a:pPr marL="0" indent="0">
              <a:buNone/>
            </a:pPr>
            <a:r>
              <a:rPr lang="en-US"/>
              <a:t>	- Poor model = poor parameterization = poor analysis and understanding</a:t>
            </a:r>
          </a:p>
          <a:p>
            <a:pPr marL="0" indent="0">
              <a:buNone/>
            </a:pPr>
            <a:r>
              <a:rPr lang="en-US"/>
              <a:t>	- 	Model complexity	    =	Model detail</a:t>
            </a:r>
          </a:p>
          <a:p>
            <a:pPr marL="0" indent="0">
              <a:buNone/>
            </a:pPr>
            <a:r>
              <a:rPr lang="en-US"/>
              <a:t>	-	Model detail	    =	Resilience to noise*</a:t>
            </a:r>
          </a:p>
          <a:p>
            <a:pPr marL="0" indent="0">
              <a:buNone/>
            </a:pPr>
            <a:r>
              <a:rPr lang="en-US"/>
              <a:t>	- 	Resilience to noise    =	Accuracy</a:t>
            </a:r>
          </a:p>
          <a:p>
            <a:pPr marL="0" indent="0">
              <a:buNone/>
            </a:pPr>
            <a:r>
              <a:rPr lang="en-US"/>
              <a:t>	-	Model complexity	    =	Model computational speed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55134E-A1E6-4944-E860-1907C5010D2E}"/>
              </a:ext>
            </a:extLst>
          </p:cNvPr>
          <p:cNvCxnSpPr>
            <a:cxnSpLocks/>
          </p:cNvCxnSpPr>
          <p:nvPr/>
        </p:nvCxnSpPr>
        <p:spPr bwMode="auto">
          <a:xfrm flipV="1">
            <a:off x="2495600" y="3789040"/>
            <a:ext cx="0" cy="28803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A28ABC-96EF-3157-5D38-CF519CD9C403}"/>
              </a:ext>
            </a:extLst>
          </p:cNvPr>
          <p:cNvCxnSpPr>
            <a:cxnSpLocks/>
          </p:cNvCxnSpPr>
          <p:nvPr/>
        </p:nvCxnSpPr>
        <p:spPr bwMode="auto">
          <a:xfrm flipV="1">
            <a:off x="5231904" y="3789040"/>
            <a:ext cx="0" cy="28803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816E68-03CE-8ACC-9DE3-020DBA6E2789}"/>
              </a:ext>
            </a:extLst>
          </p:cNvPr>
          <p:cNvCxnSpPr/>
          <p:nvPr/>
        </p:nvCxnSpPr>
        <p:spPr bwMode="auto">
          <a:xfrm flipV="1">
            <a:off x="2495600" y="4149080"/>
            <a:ext cx="0" cy="28803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2D2974-C180-5F45-825A-28A28E9113FB}"/>
              </a:ext>
            </a:extLst>
          </p:cNvPr>
          <p:cNvCxnSpPr>
            <a:cxnSpLocks/>
          </p:cNvCxnSpPr>
          <p:nvPr/>
        </p:nvCxnSpPr>
        <p:spPr bwMode="auto">
          <a:xfrm>
            <a:off x="5231904" y="4229472"/>
            <a:ext cx="0" cy="27964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EDADB8-5690-960A-4C3A-3B62A7999C7D}"/>
              </a:ext>
            </a:extLst>
          </p:cNvPr>
          <p:cNvCxnSpPr>
            <a:cxnSpLocks/>
          </p:cNvCxnSpPr>
          <p:nvPr/>
        </p:nvCxnSpPr>
        <p:spPr bwMode="auto">
          <a:xfrm>
            <a:off x="5231904" y="4636740"/>
            <a:ext cx="0" cy="27964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D7554E-31F6-4F4E-9B9E-1D9AD890F007}"/>
              </a:ext>
            </a:extLst>
          </p:cNvPr>
          <p:cNvCxnSpPr>
            <a:cxnSpLocks/>
          </p:cNvCxnSpPr>
          <p:nvPr/>
        </p:nvCxnSpPr>
        <p:spPr bwMode="auto">
          <a:xfrm>
            <a:off x="2495600" y="4581128"/>
            <a:ext cx="0" cy="27964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D3B0A1-3BA9-5F65-29A4-495B1605C4B1}"/>
              </a:ext>
            </a:extLst>
          </p:cNvPr>
          <p:cNvCxnSpPr/>
          <p:nvPr/>
        </p:nvCxnSpPr>
        <p:spPr bwMode="auto">
          <a:xfrm flipV="1">
            <a:off x="2489300" y="4916388"/>
            <a:ext cx="0" cy="28803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BB7288-9C21-2AA8-FF26-71289637EB45}"/>
              </a:ext>
            </a:extLst>
          </p:cNvPr>
          <p:cNvCxnSpPr>
            <a:cxnSpLocks/>
          </p:cNvCxnSpPr>
          <p:nvPr/>
        </p:nvCxnSpPr>
        <p:spPr bwMode="auto">
          <a:xfrm>
            <a:off x="5225058" y="5013176"/>
            <a:ext cx="0" cy="27964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6306C14-8D7C-60EB-A9AE-32D0CA498BD4}"/>
              </a:ext>
            </a:extLst>
          </p:cNvPr>
          <p:cNvSpPr txBox="1"/>
          <p:nvPr/>
        </p:nvSpPr>
        <p:spPr>
          <a:xfrm>
            <a:off x="2441594" y="5370032"/>
            <a:ext cx="73088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i="1"/>
              <a:t>* This kind of depends on the subtlety of the characteristic you’re trying to work with.</a:t>
            </a:r>
          </a:p>
        </p:txBody>
      </p:sp>
    </p:spTree>
    <p:extLst>
      <p:ext uri="{BB962C8B-B14F-4D97-AF65-F5344CB8AC3E}">
        <p14:creationId xmlns:p14="http://schemas.microsoft.com/office/powerpoint/2010/main" val="2185669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the most Festive Signal Processing concepts for us?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2060848"/>
            <a:ext cx="10369550" cy="3887787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You will not learn how to do anything in one session… But we can go over core concepts to be aware of, and core uses to our research. </a:t>
            </a:r>
            <a:r>
              <a:rPr lang="en-US" i="1"/>
              <a:t>There will be scant inclusion of mathematics.</a:t>
            </a:r>
            <a:br>
              <a:rPr lang="en-US" i="1"/>
            </a:br>
            <a:endParaRPr lang="en-US" i="1"/>
          </a:p>
          <a:p>
            <a:pPr marL="0" indent="0">
              <a:buNone/>
            </a:pPr>
            <a:r>
              <a:rPr lang="en-US"/>
              <a:t>Core applications: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 i="1"/>
              <a:t>EEG; auditory feature extraction/manipulation; all MRI processes; Neurostimulation; Eye-tracking; 	speech… </a:t>
            </a:r>
            <a:r>
              <a:rPr lang="en-US"/>
              <a:t>Ok it’s really everything we do.</a:t>
            </a:r>
            <a:br>
              <a:rPr lang="en-US"/>
            </a:br>
            <a:br>
              <a:rPr lang="en-US"/>
            </a:br>
            <a:r>
              <a:rPr lang="en-US"/>
              <a:t>Core Concepts:</a:t>
            </a:r>
          </a:p>
          <a:p>
            <a:pPr marL="0" indent="0">
              <a:buNone/>
            </a:pPr>
            <a:r>
              <a:rPr lang="en-US"/>
              <a:t>	- Waves (well, what is sound?)</a:t>
            </a:r>
          </a:p>
          <a:p>
            <a:pPr marL="0" indent="0">
              <a:buNone/>
            </a:pPr>
            <a:r>
              <a:rPr lang="en-US"/>
              <a:t>	- Sampling &amp; Nyquist</a:t>
            </a:r>
          </a:p>
          <a:p>
            <a:pPr marL="0" indent="0">
              <a:buNone/>
            </a:pPr>
            <a:r>
              <a:rPr lang="en-US"/>
              <a:t>	- The Fourier Transform</a:t>
            </a:r>
          </a:p>
          <a:p>
            <a:pPr marL="0" indent="0">
              <a:buNone/>
            </a:pPr>
            <a:r>
              <a:rPr lang="en-US"/>
              <a:t>	- Filtering</a:t>
            </a:r>
          </a:p>
          <a:p>
            <a:pPr marL="0" indent="0">
              <a:buNone/>
            </a:pPr>
            <a:r>
              <a:rPr lang="en-US"/>
              <a:t>	- Convolution (leading to Enrico)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3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Winter Waves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1916832"/>
            <a:ext cx="6264895" cy="439248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Sound is the continuous oscillation of compression and rarefaction waves, transmitted through a medium (such as air).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Natural sound (complex) waves from a single source are made of a combination of sine waves (simple).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The characteristics of these sine waves can be measured/manipulated in our search for science.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Three parameters only:</a:t>
            </a:r>
          </a:p>
          <a:p>
            <a:pPr marL="0" indent="0">
              <a:buNone/>
            </a:pPr>
            <a:r>
              <a:rPr lang="en-US"/>
              <a:t>	- Frequency</a:t>
            </a:r>
          </a:p>
          <a:p>
            <a:pPr marL="0" indent="0">
              <a:buNone/>
            </a:pPr>
            <a:r>
              <a:rPr lang="en-US"/>
              <a:t>	- Amplitude</a:t>
            </a:r>
          </a:p>
          <a:p>
            <a:pPr marL="0" indent="0">
              <a:buNone/>
            </a:pPr>
            <a:r>
              <a:rPr lang="en-US"/>
              <a:t>	- Phase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 descr="ISVR - Institute of Sound and Vibration Research">
            <a:extLst>
              <a:ext uri="{FF2B5EF4-FFF2-40B4-BE49-F238E27FC236}">
                <a16:creationId xmlns:a16="http://schemas.microsoft.com/office/drawing/2014/main" id="{6C960FFC-82CF-99F4-670D-B56C7B73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393846"/>
            <a:ext cx="4667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ine Wave – Mathematical Mysteries">
            <a:extLst>
              <a:ext uri="{FF2B5EF4-FFF2-40B4-BE49-F238E27FC236}">
                <a16:creationId xmlns:a16="http://schemas.microsoft.com/office/drawing/2014/main" id="{D103A764-1630-63BD-6212-7F7C597E8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386" y="4586190"/>
            <a:ext cx="3145160" cy="218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imple and Complex Waves">
            <a:extLst>
              <a:ext uri="{FF2B5EF4-FFF2-40B4-BE49-F238E27FC236}">
                <a16:creationId xmlns:a16="http://schemas.microsoft.com/office/drawing/2014/main" id="{6D2B70DF-EB26-0B6C-9AC5-81A2D7D2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09" y="4652084"/>
            <a:ext cx="3894067" cy="180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79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Seasonal Sampling Rates &amp; Nyquist Noel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1844824"/>
            <a:ext cx="10369550" cy="410381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 any measurement (EEG, MRI, audio recording, eye-tracking) there will two primary sampling parameters affecting your data.</a:t>
            </a:r>
          </a:p>
          <a:p>
            <a:pPr marL="0" indent="0">
              <a:buNone/>
            </a:pPr>
            <a:r>
              <a:rPr lang="en-US"/>
              <a:t>	- Sample rate: The frequency at which data points are acquired in time.</a:t>
            </a:r>
          </a:p>
          <a:p>
            <a:pPr marL="0" indent="0">
              <a:buNone/>
            </a:pPr>
            <a:r>
              <a:rPr lang="en-US"/>
              <a:t>	- Bit depth: The discrete levels each data point can have.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3A33F-D0FF-BD69-804F-8004AFC3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212976"/>
            <a:ext cx="9145016" cy="29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3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Seasonal Sampling Rates &amp; Nyquist Noel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1844824"/>
            <a:ext cx="10369550" cy="410381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- All data sampling is going to ‘lossy’ to some degree.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- Our main concern will be sampling rate restrictions: </a:t>
            </a:r>
            <a:r>
              <a:rPr lang="en-US" b="1"/>
              <a:t>Nyquist</a:t>
            </a:r>
            <a:r>
              <a:rPr lang="en-US"/>
              <a:t> and </a:t>
            </a:r>
            <a:r>
              <a:rPr lang="en-US" b="1"/>
              <a:t>Period Length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- Nyquist – Sampling frequency must be at least twice as signal frequency to prevent aliasing.</a:t>
            </a:r>
          </a:p>
          <a:p>
            <a:pPr marL="0" indent="0">
              <a:buNone/>
            </a:pPr>
            <a:r>
              <a:rPr lang="en-US"/>
              <a:t>	- e.g. To capture a 20hz signal, you must sample &gt;40hz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E0CE2D3-A6A3-41AC-2EBF-3B0A42E4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3919988"/>
            <a:ext cx="4176464" cy="238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82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E459AB80-488F-EEDB-D7B3-EE339282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29" y="4104774"/>
            <a:ext cx="3291592" cy="1916514"/>
          </a:xfrm>
          <a:prstGeom prst="rect">
            <a:avLst/>
          </a:prstGeom>
        </p:spPr>
      </p:pic>
      <p:pic>
        <p:nvPicPr>
          <p:cNvPr id="14" name="Picture 13" descr="A graph showing a waveform&#10;&#10;Description automatically generated with medium confidence">
            <a:extLst>
              <a:ext uri="{FF2B5EF4-FFF2-40B4-BE49-F238E27FC236}">
                <a16:creationId xmlns:a16="http://schemas.microsoft.com/office/drawing/2014/main" id="{D94C6451-FF30-8996-F025-464F9B61A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7" y="4126793"/>
            <a:ext cx="3311874" cy="1928324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Seasonal Sampling Rates &amp; Nyquist Noel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519A4C6-F710-509C-F0E2-F63C6361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25" y="1997225"/>
            <a:ext cx="10369550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kern="0"/>
              <a:t>Being above Nyquist doesn’t guarantee exact representation of signal! Only frequency!</a:t>
            </a:r>
            <a:br>
              <a:rPr lang="en-US" kern="0"/>
            </a:br>
            <a:br>
              <a:rPr lang="en-US" kern="0"/>
            </a:br>
            <a:endParaRPr lang="en-US" kern="0"/>
          </a:p>
        </p:txBody>
      </p:sp>
      <p:pic>
        <p:nvPicPr>
          <p:cNvPr id="6" name="Picture 5" descr="A graph showing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E49170F8-DA0E-75AD-CA08-0FB9823C3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2256438"/>
            <a:ext cx="3311873" cy="1928323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A8BE73D-AF60-B578-2296-783301257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4026171"/>
            <a:ext cx="2448272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kern="0"/>
              <a:t>10hz @ 1000hz fs</a:t>
            </a:r>
          </a:p>
        </p:txBody>
      </p:sp>
      <p:pic>
        <p:nvPicPr>
          <p:cNvPr id="9" name="Picture 8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15D27630-1DDB-D7AA-B078-B71CDF0FE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497" y="2268245"/>
            <a:ext cx="3291593" cy="191651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1BF49671-B957-B523-894D-0C42E8F01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8916" y="4015015"/>
            <a:ext cx="2448272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kern="0"/>
              <a:t>10hz @ 100hz fs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B009050-3425-3131-1528-B4441795F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5956061"/>
            <a:ext cx="2448272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kern="0"/>
              <a:t>10hz @ 21hz fs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4051590-1B06-D6FB-C444-FCFBF2602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8993" y="5933822"/>
            <a:ext cx="2448272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kern="0"/>
              <a:t>10hz @ 20hz fs – ALIASING!</a:t>
            </a:r>
          </a:p>
        </p:txBody>
      </p:sp>
      <p:pic>
        <p:nvPicPr>
          <p:cNvPr id="20" name="Picture 19" descr="A graph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CD18F7A9-9B70-9EC8-0936-87FA409A2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006" y="2287540"/>
            <a:ext cx="5546959" cy="3229692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283F4F68-A095-75D5-E8F3-6F12A07B5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2645" y="5383883"/>
            <a:ext cx="2448272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kern="0"/>
              <a:t>10hz, 1000hz fs – But 2bit sampling instead of 64bit.</a:t>
            </a:r>
          </a:p>
        </p:txBody>
      </p:sp>
    </p:spTree>
    <p:extLst>
      <p:ext uri="{BB962C8B-B14F-4D97-AF65-F5344CB8AC3E}">
        <p14:creationId xmlns:p14="http://schemas.microsoft.com/office/powerpoint/2010/main" val="667133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FFT – The Festive Fourier Transform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519A4C6-F710-509C-F0E2-F63C6361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26" y="1666186"/>
            <a:ext cx="10369550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i="1" kern="0"/>
              <a:t>Run from it, dread it…. The Fourier Transform arrives all the same….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424" y="2063958"/>
            <a:ext cx="10369550" cy="424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i="1" kern="0"/>
              <a:t>- </a:t>
            </a:r>
            <a:r>
              <a:rPr lang="en-US" sz="1400" kern="0"/>
              <a:t>I am neither skilled nor sadistic enough to teach Fourier in a single sitting… </a:t>
            </a:r>
            <a:r>
              <a:rPr lang="en-US" sz="1400" i="1" kern="0"/>
              <a:t>but hopefully I can take the sting out of it.</a:t>
            </a:r>
            <a:br>
              <a:rPr lang="en-US" sz="1400" i="1" kern="0"/>
            </a:b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- </a:t>
            </a:r>
            <a:r>
              <a:rPr lang="en-US" sz="1400" b="1" kern="0"/>
              <a:t>A</a:t>
            </a:r>
            <a:r>
              <a:rPr lang="en-US" sz="1400" kern="0"/>
              <a:t> </a:t>
            </a:r>
            <a:r>
              <a:rPr lang="en-US" sz="1400" b="1" kern="0"/>
              <a:t>signal is a function of amplitude over time. Fourier Transform gives us a function of amplitude over frequency.</a:t>
            </a:r>
            <a:br>
              <a:rPr lang="en-US" sz="1400" b="1" kern="0"/>
            </a:br>
            <a:br>
              <a:rPr lang="en-US" sz="1400" b="1" kern="0"/>
            </a:br>
            <a:r>
              <a:rPr lang="en-US" sz="1400" kern="0"/>
              <a:t>- That is all it does!! Simples!!</a:t>
            </a:r>
          </a:p>
        </p:txBody>
      </p:sp>
      <p:pic>
        <p:nvPicPr>
          <p:cNvPr id="8" name="Picture 4" descr="FFT">
            <a:extLst>
              <a:ext uri="{FF2B5EF4-FFF2-40B4-BE49-F238E27FC236}">
                <a16:creationId xmlns:a16="http://schemas.microsoft.com/office/drawing/2014/main" id="{A15265E0-87EB-36BE-8E89-9C0AD0D9B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3242797"/>
            <a:ext cx="4912187" cy="343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097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FFT – The Festive Fourier Transform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519A4C6-F710-509C-F0E2-F63C6361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26" y="1666186"/>
            <a:ext cx="10369550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i="1" kern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424" y="2063958"/>
            <a:ext cx="10369550" cy="424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kern="0"/>
              <a:t>Two Questions!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ker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ker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kern="0"/>
              <a:t>What is a function?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b="1" ker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800" b="1" kern="0"/>
          </a:p>
          <a:p>
            <a:pPr marL="0" indent="0" algn="ctr">
              <a:buFont typeface="Arial" panose="020B0604020202020204" pitchFamily="34" charset="0"/>
              <a:buNone/>
            </a:pPr>
            <a:br>
              <a:rPr lang="en-US" sz="1800" b="1" kern="0"/>
            </a:br>
            <a:endParaRPr lang="en-US" sz="1800" b="1" ker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kern="0"/>
              <a:t>What is a transform?</a:t>
            </a:r>
            <a:endParaRPr lang="en-US" sz="1400" b="1" kern="0"/>
          </a:p>
        </p:txBody>
      </p:sp>
    </p:spTree>
    <p:extLst>
      <p:ext uri="{BB962C8B-B14F-4D97-AF65-F5344CB8AC3E}">
        <p14:creationId xmlns:p14="http://schemas.microsoft.com/office/powerpoint/2010/main" val="2027216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Festive Functions, Tidings Transfers, Advent Algorithms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519A4C6-F710-509C-F0E2-F63C6361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026" y="1666186"/>
            <a:ext cx="10369550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i="1" kern="0"/>
              <a:t>No </a:t>
            </a:r>
            <a:r>
              <a:rPr lang="en-US" sz="1400" i="1" kern="0" err="1"/>
              <a:t>maths</a:t>
            </a:r>
            <a:r>
              <a:rPr lang="en-US" sz="1400" i="1" kern="0"/>
              <a:t> still!</a:t>
            </a:r>
          </a:p>
        </p:txBody>
      </p:sp>
      <p:pic>
        <p:nvPicPr>
          <p:cNvPr id="13314" name="Picture 2" descr="What is a Function? - Math Review (Video)">
            <a:extLst>
              <a:ext uri="{FF2B5EF4-FFF2-40B4-BE49-F238E27FC236}">
                <a16:creationId xmlns:a16="http://schemas.microsoft.com/office/drawing/2014/main" id="{1DF47F7E-6B09-9C05-A004-886EFDD5F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90" y="1870269"/>
            <a:ext cx="4320480" cy="16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B97ED91-9BB2-D887-7149-6AFE3031C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774" y="1795064"/>
            <a:ext cx="4399886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kern="0"/>
              <a:t>Function</a:t>
            </a:r>
          </a:p>
        </p:txBody>
      </p:sp>
      <p:pic>
        <p:nvPicPr>
          <p:cNvPr id="13316" name="Picture 4" descr="FFT">
            <a:extLst>
              <a:ext uri="{FF2B5EF4-FFF2-40B4-BE49-F238E27FC236}">
                <a16:creationId xmlns:a16="http://schemas.microsoft.com/office/drawing/2014/main" id="{05DD82E7-6BBE-B584-9FAD-034C2716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96" y="4240272"/>
            <a:ext cx="2932500" cy="20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E310E8D-12F6-EB81-8A58-0F348F237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042" y="4149080"/>
            <a:ext cx="4399886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kern="0"/>
              <a:t>Integral Transform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050539A-72F3-BBF1-972A-2F742ED46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186" y="6293022"/>
            <a:ext cx="4680520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i="1" kern="0"/>
              <a:t>Maps a function from it’s original ‘function space’, into a new ‘function space’. </a:t>
            </a:r>
            <a:endParaRPr lang="en-US" sz="1100" kern="0"/>
          </a:p>
        </p:txBody>
      </p:sp>
      <p:pic>
        <p:nvPicPr>
          <p:cNvPr id="13318" name="Picture 6" descr="Flowchart In C Programming: Guide &amp; Example">
            <a:extLst>
              <a:ext uri="{FF2B5EF4-FFF2-40B4-BE49-F238E27FC236}">
                <a16:creationId xmlns:a16="http://schemas.microsoft.com/office/drawing/2014/main" id="{5DB5A801-246D-4919-FA84-5CC1A6B1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274" y="2376110"/>
            <a:ext cx="3196867" cy="33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90" y="3333467"/>
            <a:ext cx="5615679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i="1" kern="0"/>
              <a:t>A relationship of how each input of point X has a corresponding output of point Y .</a:t>
            </a:r>
            <a:r>
              <a:rPr lang="en-US" sz="1100" i="1" kern="0" err="1"/>
              <a:t>e.g</a:t>
            </a:r>
            <a:r>
              <a:rPr lang="en-US" sz="1100" i="1" kern="0"/>
              <a:t> – A sine wave; a gaussian; a parabola; a line.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b="1" i="1" kern="0"/>
              <a:t>Exceedingly useful as functions have parameters!</a:t>
            </a:r>
            <a:endParaRPr lang="en-US" sz="1100" kern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215771F-779C-526E-BAF3-D587778B7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1106" y="2093480"/>
            <a:ext cx="4399886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kern="0"/>
              <a:t>Algorithm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1D1F830-0935-1845-5B84-8745CD189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3862" y="5738426"/>
            <a:ext cx="2808312" cy="423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i="1" kern="0"/>
              <a:t>The mechanistic series of steps for performing a given task/process.</a:t>
            </a:r>
            <a:endParaRPr lang="en-US" sz="1100" kern="0"/>
          </a:p>
        </p:txBody>
      </p:sp>
    </p:spTree>
    <p:extLst>
      <p:ext uri="{BB962C8B-B14F-4D97-AF65-F5344CB8AC3E}">
        <p14:creationId xmlns:p14="http://schemas.microsoft.com/office/powerpoint/2010/main" val="179079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8C1398DA-5CBA-4127-A098-7AC3C6AFA923}" type="datetime1">
              <a:rPr lang="en-US" smtClean="0"/>
              <a:t>5/9/2024</a:t>
            </a:fld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1916833"/>
            <a:ext cx="10369550" cy="3096344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The take home message.</a:t>
            </a:r>
          </a:p>
          <a:p>
            <a:pPr marL="0" indent="0">
              <a:buNone/>
            </a:pPr>
            <a:r>
              <a:rPr lang="en-US" sz="2000"/>
              <a:t>What is a signal?</a:t>
            </a:r>
          </a:p>
          <a:p>
            <a:pPr marL="0" indent="0">
              <a:buNone/>
            </a:pPr>
            <a:r>
              <a:rPr lang="en-US" sz="2000"/>
              <a:t>What is signal processing?</a:t>
            </a:r>
          </a:p>
          <a:p>
            <a:pPr marL="0" indent="0">
              <a:buNone/>
            </a:pPr>
            <a:r>
              <a:rPr lang="en-US" sz="2000"/>
              <a:t>Why is signal processing?</a:t>
            </a:r>
          </a:p>
          <a:p>
            <a:pPr marL="0" indent="0">
              <a:buNone/>
            </a:pPr>
            <a:r>
              <a:rPr lang="en-US" sz="2000"/>
              <a:t>How is signal processing? 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06B255-3760-F864-8CCC-06CEB9C1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Festive Structure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FFT – The Festive Fourier Transform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965B904D-63FD-C982-8B76-14E67663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410" y="3556762"/>
            <a:ext cx="3494456" cy="2620842"/>
          </a:xfrm>
          <a:prstGeom prst="rect">
            <a:avLst/>
          </a:prstGeom>
        </p:spPr>
      </p:pic>
      <p:pic>
        <p:nvPicPr>
          <p:cNvPr id="10" name="Picture 9" descr="A blue sound wave graph&#10;&#10;Description automatically generated">
            <a:extLst>
              <a:ext uri="{FF2B5EF4-FFF2-40B4-BE49-F238E27FC236}">
                <a16:creationId xmlns:a16="http://schemas.microsoft.com/office/drawing/2014/main" id="{E325386F-F332-4F0C-D12E-7F375904A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118" y="1252504"/>
            <a:ext cx="3556075" cy="204873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8B360697-9DBB-DBDF-8380-FB0EAA3BCF20}"/>
              </a:ext>
            </a:extLst>
          </p:cNvPr>
          <p:cNvSpPr/>
          <p:nvPr/>
        </p:nvSpPr>
        <p:spPr bwMode="auto">
          <a:xfrm>
            <a:off x="10326470" y="3212976"/>
            <a:ext cx="252028" cy="435284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7807624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i="1" kern="0"/>
              <a:t>-</a:t>
            </a:r>
            <a:r>
              <a:rPr lang="en-US" sz="1400" kern="0"/>
              <a:t> If we’re trying to understand/manipulate any frequency component of a signal, the FT is central, including amplitude modulation/frequency band modulation etc. </a:t>
            </a:r>
            <a:br>
              <a:rPr lang="en-US" sz="1400" kern="0"/>
            </a:br>
            <a:endParaRPr lang="en-US" sz="1400" kern="0"/>
          </a:p>
        </p:txBody>
      </p:sp>
    </p:spTree>
    <p:extLst>
      <p:ext uri="{BB962C8B-B14F-4D97-AF65-F5344CB8AC3E}">
        <p14:creationId xmlns:p14="http://schemas.microsoft.com/office/powerpoint/2010/main" val="2535560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FFT – The Festive Fourier Transform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965B904D-63FD-C982-8B76-14E67663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410" y="3556762"/>
            <a:ext cx="3494456" cy="2620842"/>
          </a:xfrm>
          <a:prstGeom prst="rect">
            <a:avLst/>
          </a:prstGeom>
        </p:spPr>
      </p:pic>
      <p:pic>
        <p:nvPicPr>
          <p:cNvPr id="10" name="Picture 9" descr="A blue sound wave graph&#10;&#10;Description automatically generated">
            <a:extLst>
              <a:ext uri="{FF2B5EF4-FFF2-40B4-BE49-F238E27FC236}">
                <a16:creationId xmlns:a16="http://schemas.microsoft.com/office/drawing/2014/main" id="{E325386F-F332-4F0C-D12E-7F375904A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118" y="1252504"/>
            <a:ext cx="3556075" cy="204873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8B360697-9DBB-DBDF-8380-FB0EAA3BCF20}"/>
              </a:ext>
            </a:extLst>
          </p:cNvPr>
          <p:cNvSpPr/>
          <p:nvPr/>
        </p:nvSpPr>
        <p:spPr bwMode="auto">
          <a:xfrm>
            <a:off x="10326470" y="3212976"/>
            <a:ext cx="252028" cy="435284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6A31C71-3E1F-5201-BEB9-CB05A351D4CB}"/>
              </a:ext>
            </a:extLst>
          </p:cNvPr>
          <p:cNvGrpSpPr/>
          <p:nvPr/>
        </p:nvGrpSpPr>
        <p:grpSpPr>
          <a:xfrm>
            <a:off x="-240704" y="3212976"/>
            <a:ext cx="3511879" cy="2435496"/>
            <a:chOff x="-106298" y="2708920"/>
            <a:chExt cx="3511879" cy="2435496"/>
          </a:xfrm>
        </p:grpSpPr>
        <p:pic>
          <p:nvPicPr>
            <p:cNvPr id="25" name="Picture 24" descr="A graph showing a number of data&#10;&#10;Description automatically generated">
              <a:extLst>
                <a:ext uri="{FF2B5EF4-FFF2-40B4-BE49-F238E27FC236}">
                  <a16:creationId xmlns:a16="http://schemas.microsoft.com/office/drawing/2014/main" id="{22F7185D-6B6C-16DB-8E9D-8A2CC191D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335360" y="2708920"/>
              <a:ext cx="3070221" cy="2302666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 descr="A graph showing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AAD0EF2A-D395-328E-9326-855464EB4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90000"/>
            </a:blip>
            <a:stretch>
              <a:fillRect/>
            </a:stretch>
          </p:blipFill>
          <p:spPr>
            <a:xfrm>
              <a:off x="191344" y="2782519"/>
              <a:ext cx="2817922" cy="2302665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3" name="Picture 22" descr="A graph showing a number of data&#10;&#10;Description automatically generated with medium confidence">
              <a:extLst>
                <a:ext uri="{FF2B5EF4-FFF2-40B4-BE49-F238E27FC236}">
                  <a16:creationId xmlns:a16="http://schemas.microsoft.com/office/drawing/2014/main" id="{839BE5EE-9762-1FD3-8FD3-8BB188269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-106298" y="2841751"/>
              <a:ext cx="2817922" cy="2302665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28" name="Arrow: Down 27">
            <a:extLst>
              <a:ext uri="{FF2B5EF4-FFF2-40B4-BE49-F238E27FC236}">
                <a16:creationId xmlns:a16="http://schemas.microsoft.com/office/drawing/2014/main" id="{C52A0AA4-F5C0-95C8-3D29-7450D473F400}"/>
              </a:ext>
            </a:extLst>
          </p:cNvPr>
          <p:cNvSpPr/>
          <p:nvPr/>
        </p:nvSpPr>
        <p:spPr bwMode="auto">
          <a:xfrm rot="16200000">
            <a:off x="2947104" y="4581128"/>
            <a:ext cx="252028" cy="435284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0" name="Picture 29" descr="A computer generated image of a graph&#10;&#10;Description automatically generated">
            <a:extLst>
              <a:ext uri="{FF2B5EF4-FFF2-40B4-BE49-F238E27FC236}">
                <a16:creationId xmlns:a16="http://schemas.microsoft.com/office/drawing/2014/main" id="{20828573-30D4-0F1F-F3BE-EA9DC267A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591" y="2898319"/>
            <a:ext cx="3908226" cy="3197639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780762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i="1" kern="0"/>
              <a:t>-</a:t>
            </a:r>
            <a:r>
              <a:rPr lang="en-US" sz="1400" kern="0"/>
              <a:t> If we’re trying to understand/manipulate any frequency component of a signal, the FT is central, including amplitude modulation/frequency band modulation etc.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- A spectrogram is a series of time-binned Fourier transforms. </a:t>
            </a:r>
          </a:p>
        </p:txBody>
      </p:sp>
    </p:spTree>
    <p:extLst>
      <p:ext uri="{BB962C8B-B14F-4D97-AF65-F5344CB8AC3E}">
        <p14:creationId xmlns:p14="http://schemas.microsoft.com/office/powerpoint/2010/main" val="2577783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 Festively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1036955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So, we know the following: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- Filters remove things.</a:t>
            </a:r>
            <a:br>
              <a:rPr lang="en-US" sz="1400" kern="0"/>
            </a:br>
            <a:r>
              <a:rPr lang="en-US" sz="1400" kern="0"/>
              <a:t>	- That the Fourier </a:t>
            </a:r>
            <a:r>
              <a:rPr lang="en-US" sz="1400" b="1" kern="0"/>
              <a:t>Transform</a:t>
            </a:r>
            <a:r>
              <a:rPr lang="en-US" sz="1400" kern="0"/>
              <a:t> is central to understanding/manipulating frequency.</a:t>
            </a:r>
            <a:br>
              <a:rPr lang="en-US" sz="1400" kern="0"/>
            </a:br>
            <a:r>
              <a:rPr lang="en-US" sz="1400" kern="0"/>
              <a:t>	- That </a:t>
            </a:r>
            <a:r>
              <a:rPr lang="en-US" sz="1400" b="1" kern="0"/>
              <a:t>functions</a:t>
            </a:r>
            <a:r>
              <a:rPr lang="en-US" sz="1400" kern="0"/>
              <a:t> are mathematical relationship of X to 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i="1" kern="0"/>
              <a:t>What does this mean for our intuition on filters and how they work?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01772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 Festively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10369550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So, we know the following: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- Filters remove things.</a:t>
            </a:r>
            <a:br>
              <a:rPr lang="en-US" sz="1400" kern="0"/>
            </a:br>
            <a:r>
              <a:rPr lang="en-US" sz="1400" kern="0"/>
              <a:t>	- That the Fourier </a:t>
            </a:r>
            <a:r>
              <a:rPr lang="en-US" sz="1400" b="1" kern="0"/>
              <a:t>Transform</a:t>
            </a:r>
            <a:r>
              <a:rPr lang="en-US" sz="1400" kern="0"/>
              <a:t> is central to understanding/manipulating frequency.</a:t>
            </a:r>
            <a:br>
              <a:rPr lang="en-US" sz="1400" kern="0"/>
            </a:br>
            <a:r>
              <a:rPr lang="en-US" sz="1400" kern="0"/>
              <a:t>	- That </a:t>
            </a:r>
            <a:r>
              <a:rPr lang="en-US" sz="1400" b="1" kern="0"/>
              <a:t>functions</a:t>
            </a:r>
            <a:r>
              <a:rPr lang="en-US" sz="1400" kern="0"/>
              <a:t> are mathematical relationship of X to 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i="1" kern="0"/>
              <a:t>What does this mean for our intuition on filters and how they work?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i="1" kern="0"/>
              <a:t>It means you all already implicitly understand the core concepts of filters, even if you haven’t put that together yet!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41285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 Festively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10369550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So, we know the following: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- Filters remove things.</a:t>
            </a:r>
            <a:br>
              <a:rPr lang="en-US" sz="1400" kern="0"/>
            </a:br>
            <a:r>
              <a:rPr lang="en-US" sz="1400" kern="0"/>
              <a:t>	- That the Fourier </a:t>
            </a:r>
            <a:r>
              <a:rPr lang="en-US" sz="1400" b="1" kern="0"/>
              <a:t>Transform</a:t>
            </a:r>
            <a:r>
              <a:rPr lang="en-US" sz="1400" kern="0"/>
              <a:t> is central to understanding/manipulating frequency.</a:t>
            </a:r>
            <a:br>
              <a:rPr lang="en-US" sz="1400" kern="0"/>
            </a:br>
            <a:r>
              <a:rPr lang="en-US" sz="1400" kern="0"/>
              <a:t>	- That </a:t>
            </a:r>
            <a:r>
              <a:rPr lang="en-US" sz="1400" b="1" kern="0"/>
              <a:t>functions</a:t>
            </a:r>
            <a:r>
              <a:rPr lang="en-US" sz="1400" kern="0"/>
              <a:t> are mathematical relationship of X to 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i="1" kern="0"/>
              <a:t>What does this mean for our intuition on filters and how they work?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i="1" kern="0"/>
              <a:t>It means you all already implicitly understand the core concepts of filters, even if you haven’t put that together yet!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36A6342-52E9-1052-A841-19F50B170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894" y="4149079"/>
            <a:ext cx="10369550" cy="2375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400" b="1" kern="0"/>
              <a:t>Signal – </a:t>
            </a:r>
            <a:r>
              <a:rPr lang="en-US" sz="1400" kern="0"/>
              <a:t>Amplitude * Time.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400" b="1" kern="0"/>
              <a:t>Fourier </a:t>
            </a:r>
            <a:r>
              <a:rPr lang="en-US" sz="1400" kern="0"/>
              <a:t>– Transform to Frequency * Power.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400" b="1" kern="0"/>
              <a:t>‘Filter’ </a:t>
            </a:r>
            <a:r>
              <a:rPr lang="en-US" sz="1400" kern="0"/>
              <a:t>– Manipulate the </a:t>
            </a:r>
            <a:r>
              <a:rPr lang="en-US" sz="1400" i="1" kern="0"/>
              <a:t>Power</a:t>
            </a:r>
            <a:r>
              <a:rPr lang="en-US" sz="1400" kern="0"/>
              <a:t> half of that function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400" b="1" kern="0"/>
              <a:t>Inverse Fourier – </a:t>
            </a:r>
            <a:r>
              <a:rPr lang="en-US" sz="1400" kern="0"/>
              <a:t>It’s a mathematical transform, which means we can do the reverse transform.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400" b="1" kern="0"/>
              <a:t>Filtered Signal! </a:t>
            </a:r>
            <a:r>
              <a:rPr lang="en-US" sz="1400" kern="0"/>
              <a:t> - Back to Amplitude * Time</a:t>
            </a:r>
            <a:endParaRPr lang="en-US" sz="1400" b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36774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 Festively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13CD3B13-2811-733A-BEFA-FCD0EBDBBD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7645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8659" y="1689783"/>
            <a:ext cx="9192344" cy="4155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9FBAF1-B34C-71DB-3D42-F9B04DA206AD}"/>
              </a:ext>
            </a:extLst>
          </p:cNvPr>
          <p:cNvSpPr txBox="1"/>
          <p:nvPr/>
        </p:nvSpPr>
        <p:spPr>
          <a:xfrm>
            <a:off x="2351584" y="5912915"/>
            <a:ext cx="610235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hlinkClick r:id="rId6"/>
              </a:rPr>
              <a:t>https://www.tomasboril.cz/fourierseries3d/en/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303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 Festively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1036955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The complex part of filtering is setting things like window size, frequency bands, roll-offs, overlaps etc. </a:t>
            </a:r>
            <a:br>
              <a:rPr lang="en-US" sz="1400" kern="0"/>
            </a:br>
            <a:endParaRPr lang="en-US" sz="1400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As a raw concept you have all the knowledge!!</a:t>
            </a:r>
            <a:br>
              <a:rPr lang="en-US" sz="1400" kern="0"/>
            </a:br>
            <a:br>
              <a:rPr lang="en-US" sz="1400" kern="0"/>
            </a:br>
            <a:br>
              <a:rPr lang="en-US" sz="1400" kern="0"/>
            </a:br>
            <a:r>
              <a:rPr lang="en-US" sz="1400" kern="0"/>
              <a:t>For now, just a brief view on filter types:</a:t>
            </a:r>
            <a:endParaRPr lang="en-US" sz="1400" b="1" i="1" ker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  <p:pic>
        <p:nvPicPr>
          <p:cNvPr id="16388" name="Picture 4" descr="ShareTechnote">
            <a:extLst>
              <a:ext uri="{FF2B5EF4-FFF2-40B4-BE49-F238E27FC236}">
                <a16:creationId xmlns:a16="http://schemas.microsoft.com/office/drawing/2014/main" id="{D4B1A84E-7FF6-0285-A99E-40F38A343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3445059"/>
            <a:ext cx="10303069" cy="237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763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Christmas Convolution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10369550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A convolution is an operation on two functions that produces a third function – </a:t>
            </a:r>
            <a:r>
              <a:rPr lang="en-US" sz="1400" i="1" kern="0"/>
              <a:t>Function A * Function B</a:t>
            </a:r>
            <a:br>
              <a:rPr lang="en-US" sz="1400" i="1" kern="0"/>
            </a:br>
            <a:br>
              <a:rPr lang="en-US" sz="1400" i="1" kern="0"/>
            </a:br>
            <a:r>
              <a:rPr lang="en-US" sz="1400" i="1" kern="0"/>
              <a:t>Easy right!!!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b="1" i="1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00959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Christmas Convolution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10369550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A convolution is an operation on two functions that produces a third function – </a:t>
            </a:r>
            <a:r>
              <a:rPr lang="en-US" sz="1400" i="1" kern="0"/>
              <a:t>Function A * Function B</a:t>
            </a:r>
            <a:br>
              <a:rPr lang="en-US" sz="1400" i="1" kern="0"/>
            </a:br>
            <a:br>
              <a:rPr lang="en-US" sz="1400" i="1" kern="0"/>
            </a:br>
            <a:r>
              <a:rPr lang="en-US" sz="1400" i="1" kern="0"/>
              <a:t>Easy right!!!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b="1" i="1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  <p:pic>
        <p:nvPicPr>
          <p:cNvPr id="23554" name="Picture 2" descr="Convolution – Mahfuz's design space">
            <a:extLst>
              <a:ext uri="{FF2B5EF4-FFF2-40B4-BE49-F238E27FC236}">
                <a16:creationId xmlns:a16="http://schemas.microsoft.com/office/drawing/2014/main" id="{4D89C05F-3099-52C0-B3D7-D3E0C3FA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180861"/>
            <a:ext cx="6768752" cy="451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72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Christmas Convolution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7F33EF1-5EE9-03DF-A8C4-C3830EA85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485529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i="1" kern="0"/>
              <a:t>A small step back, let’s think about </a:t>
            </a:r>
            <a:r>
              <a:rPr lang="en-US" sz="1400" i="1" kern="0" err="1"/>
              <a:t>echos</a:t>
            </a:r>
            <a:r>
              <a:rPr lang="en-US" sz="1400" i="1" kern="0"/>
              <a:t> and reverberance</a:t>
            </a:r>
            <a:br>
              <a:rPr lang="en-US" sz="1400" i="1" kern="0"/>
            </a:b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None/>
            </a:pPr>
            <a:r>
              <a:rPr lang="en-US" sz="1400" kern="0"/>
              <a:t>	</a:t>
            </a:r>
            <a:r>
              <a:rPr lang="en-US" sz="1400" i="1" kern="0"/>
              <a:t>.</a:t>
            </a:r>
            <a:endParaRPr lang="en-US" sz="1400" kern="0"/>
          </a:p>
        </p:txBody>
      </p:sp>
    </p:spTree>
    <p:extLst>
      <p:ext uri="{BB962C8B-B14F-4D97-AF65-F5344CB8AC3E}">
        <p14:creationId xmlns:p14="http://schemas.microsoft.com/office/powerpoint/2010/main" val="347401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Festive Takeaway!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1916832"/>
            <a:ext cx="10729391" cy="3887787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IF YOU TAKE NOTHING ELSE FROM THIS SESSION, TRY TO TAKE AWAY THE FOLLOWING POINTS</a:t>
            </a:r>
          </a:p>
          <a:p>
            <a:pPr marL="0" indent="0" algn="ctr">
              <a:buNone/>
            </a:pPr>
            <a:endParaRPr lang="en-US" b="1"/>
          </a:p>
          <a:p>
            <a:pPr marL="0" indent="0" algn="ctr">
              <a:buNone/>
            </a:pPr>
            <a:endParaRPr lang="en-US" b="1"/>
          </a:p>
          <a:p>
            <a:pPr marL="0" indent="0" algn="ctr">
              <a:buNone/>
            </a:pPr>
            <a:endParaRPr lang="en-US" b="1"/>
          </a:p>
          <a:p>
            <a:pPr marL="342900" indent="-342900" algn="ctr">
              <a:buAutoNum type="arabicParenR"/>
            </a:pPr>
            <a:r>
              <a:rPr lang="en-US"/>
              <a:t>The foundation of Signal Processing is thinking about data from the point of view of models and parameterization.</a:t>
            </a:r>
            <a:br>
              <a:rPr lang="en-US"/>
            </a:br>
            <a:endParaRPr lang="en-US"/>
          </a:p>
          <a:p>
            <a:pPr marL="342900" indent="-342900" algn="ctr">
              <a:buAutoNum type="arabicParenR"/>
            </a:pPr>
            <a:r>
              <a:rPr lang="en-US"/>
              <a:t>Everything is a signal</a:t>
            </a:r>
            <a:br>
              <a:rPr lang="en-US"/>
            </a:br>
            <a:endParaRPr lang="en-US"/>
          </a:p>
          <a:p>
            <a:pPr marL="342900" indent="-342900" algn="ctr">
              <a:buAutoNum type="arabicParenR"/>
            </a:pPr>
            <a:r>
              <a:rPr lang="en-US"/>
              <a:t>Everything in science is the first point.</a:t>
            </a:r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90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Christmas Convolution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4580" name="Picture 4" descr="Interactive Geometry-Based Acoustics for Virtual Environments">
            <a:extLst>
              <a:ext uri="{FF2B5EF4-FFF2-40B4-BE49-F238E27FC236}">
                <a16:creationId xmlns:a16="http://schemas.microsoft.com/office/drawing/2014/main" id="{B436B61A-16E0-9D23-C36F-BE9127AB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860553"/>
            <a:ext cx="6279455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485529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i="1" kern="0"/>
              <a:t>A small step back, let’s think about </a:t>
            </a:r>
            <a:r>
              <a:rPr lang="en-US" sz="1400" i="1" kern="0" err="1"/>
              <a:t>echos</a:t>
            </a:r>
            <a:r>
              <a:rPr lang="en-US" sz="1400" i="1" kern="0"/>
              <a:t> and reverberance.</a:t>
            </a:r>
            <a:br>
              <a:rPr lang="en-US" sz="1400" i="1" kern="0"/>
            </a:b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A resonant or echo room has a specific amplitude response to a given signal.</a:t>
            </a:r>
            <a:br>
              <a:rPr lang="en-US" sz="1400" kern="0"/>
            </a:br>
            <a:br>
              <a:rPr lang="en-US" sz="1400" kern="0"/>
            </a:br>
            <a:r>
              <a:rPr lang="en-US" sz="1400" kern="0"/>
              <a:t>We can parameterize that response mathematically… </a:t>
            </a:r>
            <a:r>
              <a:rPr lang="en-US" sz="1400" i="1" kern="0"/>
              <a:t>we can describe the response with a function…</a:t>
            </a:r>
            <a:br>
              <a:rPr lang="en-US" sz="1400" kern="0"/>
            </a:br>
            <a:br>
              <a:rPr lang="en-US" sz="1400" kern="0"/>
            </a:br>
            <a:br>
              <a:rPr lang="en-US" sz="1400" kern="0"/>
            </a:br>
            <a:br>
              <a:rPr lang="en-US" sz="1400" kern="0"/>
            </a:br>
            <a:br>
              <a:rPr lang="en-US" sz="1400" kern="0"/>
            </a:br>
            <a:endParaRPr lang="en-US" sz="1400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1400" kern="0"/>
            </a:br>
            <a:br>
              <a:rPr lang="en-US" sz="1400" kern="0"/>
            </a:br>
            <a:br>
              <a:rPr lang="en-US" sz="1400" kern="0"/>
            </a:br>
            <a:br>
              <a:rPr lang="en-US" sz="1400" kern="0"/>
            </a:br>
            <a:endParaRPr lang="en-US" sz="1400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39300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Christmas Convolution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485529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i="1" kern="0"/>
              <a:t>A small step back, let’s think about </a:t>
            </a:r>
            <a:r>
              <a:rPr lang="en-US" sz="1400" i="1" kern="0" err="1"/>
              <a:t>echos</a:t>
            </a:r>
            <a:r>
              <a:rPr lang="en-US" sz="1400" i="1" kern="0"/>
              <a:t> and reverberance.</a:t>
            </a:r>
            <a:br>
              <a:rPr lang="en-US" sz="1400" i="1" kern="0"/>
            </a:b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A resonant or echo room has a specific amplitude response to a given signal.</a:t>
            </a:r>
            <a:br>
              <a:rPr lang="en-US" sz="1400" kern="0"/>
            </a:br>
            <a:br>
              <a:rPr lang="en-US" sz="1400" kern="0"/>
            </a:br>
            <a:r>
              <a:rPr lang="en-US" sz="1400" kern="0"/>
              <a:t>We can parameterize that response mathematically… </a:t>
            </a:r>
            <a:r>
              <a:rPr lang="en-US" sz="1400" i="1" kern="0"/>
              <a:t>we can describe the response with a function…</a:t>
            </a:r>
            <a:br>
              <a:rPr lang="en-US" sz="1400" kern="0"/>
            </a:br>
            <a:br>
              <a:rPr lang="en-US" sz="1400" kern="0"/>
            </a:br>
            <a:endParaRPr lang="en-US" sz="1400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1400" kern="0"/>
            </a:br>
            <a:br>
              <a:rPr lang="en-US" sz="1400" kern="0"/>
            </a:br>
            <a:r>
              <a:rPr lang="en-US" sz="1400" i="1" kern="0"/>
              <a:t>Now, imagine we want to simulate a sound inside that reverberant space…</a:t>
            </a:r>
            <a:br>
              <a:rPr lang="en-US" sz="1400" kern="0"/>
            </a:br>
            <a:br>
              <a:rPr lang="en-US" sz="1400" kern="0"/>
            </a:br>
            <a:endParaRPr lang="en-US" sz="1400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  <p:pic>
        <p:nvPicPr>
          <p:cNvPr id="24580" name="Picture 4" descr="Interactive Geometry-Based Acoustics for Virtual Environments">
            <a:extLst>
              <a:ext uri="{FF2B5EF4-FFF2-40B4-BE49-F238E27FC236}">
                <a16:creationId xmlns:a16="http://schemas.microsoft.com/office/drawing/2014/main" id="{B436B61A-16E0-9D23-C36F-BE9127AB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860553"/>
            <a:ext cx="6279455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860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Christmas Convolution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3554" name="Picture 2" descr="Convolution – Mahfuz's design space">
            <a:extLst>
              <a:ext uri="{FF2B5EF4-FFF2-40B4-BE49-F238E27FC236}">
                <a16:creationId xmlns:a16="http://schemas.microsoft.com/office/drawing/2014/main" id="{4D89C05F-3099-52C0-B3D7-D3E0C3FA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45499"/>
            <a:ext cx="6768752" cy="451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20" y="1753677"/>
            <a:ext cx="8784976" cy="10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kern="0"/>
              <a:t>Hence why the abstraction of a convolved signal is it moving ‘backwards’ over a signal – The first part of the response ‘convolves’ with the first part of the signal.</a:t>
            </a:r>
            <a:br>
              <a:rPr lang="en-US" sz="1400" kern="0"/>
            </a:br>
            <a:br>
              <a:rPr lang="en-US" sz="1400" kern="0"/>
            </a:br>
            <a:r>
              <a:rPr lang="en-US" sz="1400" i="1" kern="0"/>
              <a:t>Consider f(x) to be a continuous tone, and g(x) to be the function of reverberation.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b="1" i="1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491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10369550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i="1" kern="0"/>
              <a:t>Why do we care?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It’s true that convolution is largely used for manipulating signals in ways that we don’t often do….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b="1" i="1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Christmas Convolution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31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64" y="1844824"/>
            <a:ext cx="1036955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i="1" kern="0"/>
              <a:t>Why do we care?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i="1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It’s true that convolution is largely used for manipulating signals in ways that we don’t often do….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b="1" i="1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>
              <a:buFont typeface="Arial" panose="020B0604020202020204" pitchFamily="34" charset="0"/>
              <a:buNone/>
            </a:pP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i="1" u="sng" kern="0"/>
              <a:t>EXCEPT FOR THE FOUNDATION OF FMRI ANALYSIS!!!!!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Christmas Convolution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6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386" y="1844824"/>
            <a:ext cx="8458974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The canonical Hemodynamic Response </a:t>
            </a:r>
            <a:r>
              <a:rPr lang="en-US" sz="1400" b="1" kern="0"/>
              <a:t>Function </a:t>
            </a:r>
            <a:r>
              <a:rPr lang="en-US" sz="1400" kern="0"/>
              <a:t>– A </a:t>
            </a:r>
            <a:r>
              <a:rPr lang="en-US" sz="1400" b="1" kern="0"/>
              <a:t>function</a:t>
            </a:r>
            <a:r>
              <a:rPr lang="en-US" sz="1400" kern="0"/>
              <a:t> that describes the blood flow to neurons after activation with set </a:t>
            </a:r>
            <a:r>
              <a:rPr lang="en-US" sz="1400" b="1" kern="0"/>
              <a:t>parameters</a:t>
            </a:r>
            <a:r>
              <a:rPr lang="en-US" sz="1400" kern="0"/>
              <a:t>.</a:t>
            </a:r>
            <a:br>
              <a:rPr lang="en-US" sz="1400" kern="0"/>
            </a:br>
            <a:endParaRPr lang="en-US" sz="1400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FMRI is measuring blood flow, and it’s slow.</a:t>
            </a:r>
            <a:br>
              <a:rPr lang="en-US" sz="1400" kern="0"/>
            </a:br>
            <a:br>
              <a:rPr lang="en-US" sz="1400" kern="0"/>
            </a:br>
            <a:r>
              <a:rPr lang="en-US" sz="1400" kern="0"/>
              <a:t>We want to measure processes faster than this…. So how do we do that?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432394"/>
          </a:xfrm>
        </p:spPr>
        <p:txBody>
          <a:bodyPr/>
          <a:lstStyle/>
          <a:p>
            <a:r>
              <a:rPr lang="en-US"/>
              <a:t>Christmas Convolution – fMRI (F for Festive)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5602" name="Picture 2" descr="undefined">
            <a:extLst>
              <a:ext uri="{FF2B5EF4-FFF2-40B4-BE49-F238E27FC236}">
                <a16:creationId xmlns:a16="http://schemas.microsoft.com/office/drawing/2014/main" id="{0F825D58-E544-1AFE-DA9B-BE0DD22B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1340768"/>
            <a:ext cx="248534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014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22EC6FB-BAE1-781E-A914-EDF560CA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386" y="1844824"/>
            <a:ext cx="8458974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The canonical Hemodynamic Response </a:t>
            </a:r>
            <a:r>
              <a:rPr lang="en-US" sz="1400" b="1" kern="0"/>
              <a:t>Function </a:t>
            </a:r>
            <a:r>
              <a:rPr lang="en-US" sz="1400" kern="0"/>
              <a:t>– A </a:t>
            </a:r>
            <a:r>
              <a:rPr lang="en-US" sz="1400" b="1" kern="0"/>
              <a:t>function</a:t>
            </a:r>
            <a:r>
              <a:rPr lang="en-US" sz="1400" kern="0"/>
              <a:t> that describes the blood flow to neurons after activation with set </a:t>
            </a:r>
            <a:r>
              <a:rPr lang="en-US" sz="1400" b="1" kern="0"/>
              <a:t>parameters</a:t>
            </a:r>
            <a:r>
              <a:rPr lang="en-US" sz="1400" kern="0"/>
              <a:t>.</a:t>
            </a:r>
            <a:br>
              <a:rPr lang="en-US" sz="1400" kern="0"/>
            </a:br>
            <a:endParaRPr lang="en-US" sz="1400" ker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FMRI is measuring blood flow, and it’s slow.</a:t>
            </a:r>
            <a:br>
              <a:rPr lang="en-US" sz="1400" kern="0"/>
            </a:br>
            <a:br>
              <a:rPr lang="en-US" sz="1400" kern="0"/>
            </a:br>
            <a:r>
              <a:rPr lang="en-US" sz="1400" kern="0"/>
              <a:t>We want to measure processes faster than this…. So how do we do that?</a:t>
            </a:r>
            <a:br>
              <a:rPr lang="en-US" sz="1400" kern="0"/>
            </a:br>
            <a:br>
              <a:rPr lang="en-US" sz="1400" kern="0"/>
            </a:br>
            <a:r>
              <a:rPr lang="en-US" sz="1400" kern="0"/>
              <a:t>We convolve the HRF, with a function describing our experimental events to create a ‘predicted’ BOLD signal.</a:t>
            </a:r>
            <a:br>
              <a:rPr lang="en-US" sz="1400" kern="0"/>
            </a:br>
            <a:br>
              <a:rPr lang="en-US" sz="1400" kern="0"/>
            </a:br>
            <a:r>
              <a:rPr lang="en-US" sz="1400" kern="0"/>
              <a:t>We regress that predicted signal (and others) against the raw data, beta-weights telling us the contribution of a given predicted signal.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kern="0"/>
              <a:t>	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432394"/>
          </a:xfrm>
        </p:spPr>
        <p:txBody>
          <a:bodyPr/>
          <a:lstStyle/>
          <a:p>
            <a:r>
              <a:rPr lang="en-US"/>
              <a:t>Christmas Convolution – fMRI (F for Festive)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5602" name="Picture 2" descr="undefined">
            <a:extLst>
              <a:ext uri="{FF2B5EF4-FFF2-40B4-BE49-F238E27FC236}">
                <a16:creationId xmlns:a16="http://schemas.microsoft.com/office/drawing/2014/main" id="{0F825D58-E544-1AFE-DA9B-BE0DD22B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1340768"/>
            <a:ext cx="248534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Picture">
            <a:extLst>
              <a:ext uri="{FF2B5EF4-FFF2-40B4-BE49-F238E27FC236}">
                <a16:creationId xmlns:a16="http://schemas.microsoft.com/office/drawing/2014/main" id="{F8C221EC-9664-9B66-48BD-D89D2174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8" y="4708919"/>
            <a:ext cx="7522870" cy="182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87D8B457-6CB7-DDF5-ACC7-F2E4CB9FA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2" y="4806469"/>
            <a:ext cx="3235821" cy="16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04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432394"/>
          </a:xfrm>
        </p:spPr>
        <p:txBody>
          <a:bodyPr/>
          <a:lstStyle/>
          <a:p>
            <a:r>
              <a:rPr lang="en-US"/>
              <a:t>Christmas Convolution – fMRI (F for Festive)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1746" name="Picture 2" descr="General Linear model">
            <a:extLst>
              <a:ext uri="{FF2B5EF4-FFF2-40B4-BE49-F238E27FC236}">
                <a16:creationId xmlns:a16="http://schemas.microsoft.com/office/drawing/2014/main" id="{484A5485-976C-DCEF-FBAA-4E3D8E973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5" y="2060848"/>
            <a:ext cx="5500371" cy="39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38ED59F5-78C8-20FC-46A3-F9309360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4937723"/>
            <a:ext cx="4320480" cy="103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28C3404-FB65-A9F6-1EBB-F0605BD46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386" y="1844824"/>
            <a:ext cx="493058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kern="0"/>
              <a:t>The design matrix is a heap of different convolved signals being assessed for their ‘predictive’ power (beta weight) of the actual data + error.</a:t>
            </a:r>
            <a:br>
              <a:rPr lang="en-US" sz="1400" kern="0"/>
            </a:br>
            <a:br>
              <a:rPr lang="en-US" sz="1400" kern="0"/>
            </a:br>
            <a:r>
              <a:rPr lang="en-US" sz="1400" kern="0"/>
              <a:t>BOLD Signal = (Regressors *  Betas) + Error</a:t>
            </a:r>
            <a:br>
              <a:rPr lang="en-US" sz="1400" kern="0"/>
            </a:br>
            <a:br>
              <a:rPr lang="en-US" sz="1400" kern="0"/>
            </a:br>
            <a:br>
              <a:rPr lang="en-US" sz="1400" kern="0"/>
            </a:br>
            <a:br>
              <a:rPr lang="en-US" sz="1400" kern="0"/>
            </a:br>
            <a:endParaRPr lang="en-US" sz="1400" kern="0"/>
          </a:p>
        </p:txBody>
      </p:sp>
    </p:spTree>
    <p:extLst>
      <p:ext uri="{BB962C8B-B14F-4D97-AF65-F5344CB8AC3E}">
        <p14:creationId xmlns:p14="http://schemas.microsoft.com/office/powerpoint/2010/main" val="2211902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432394"/>
          </a:xfrm>
        </p:spPr>
        <p:txBody>
          <a:bodyPr/>
          <a:lstStyle/>
          <a:p>
            <a:r>
              <a:rPr lang="en-US"/>
              <a:t>Christmas Convolution – fMRI (F for Festive)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1746" name="Picture 2" descr="General Linear model">
            <a:extLst>
              <a:ext uri="{FF2B5EF4-FFF2-40B4-BE49-F238E27FC236}">
                <a16:creationId xmlns:a16="http://schemas.microsoft.com/office/drawing/2014/main" id="{484A5485-976C-DCEF-FBAA-4E3D8E973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5" y="2060848"/>
            <a:ext cx="5500371" cy="39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38ED59F5-78C8-20FC-46A3-F9309360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4937723"/>
            <a:ext cx="4320480" cy="103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14025ECC-1E54-9964-193C-B30EA86D1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386" y="1844824"/>
            <a:ext cx="493058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kern="0"/>
              <a:t>The design matrix is a heap of different convolved signals being assessed for their ‘predictive’ power (beta weight) of the actual data + error.</a:t>
            </a:r>
            <a:br>
              <a:rPr lang="en-US" sz="1400" kern="0"/>
            </a:br>
            <a:br>
              <a:rPr lang="en-US" sz="1400" kern="0"/>
            </a:br>
            <a:r>
              <a:rPr lang="en-US" sz="1400" kern="0"/>
              <a:t>BOLD Signal = (Regressors *  Betas) + Error</a:t>
            </a:r>
            <a:br>
              <a:rPr lang="en-US" sz="1400" kern="0"/>
            </a:br>
            <a:br>
              <a:rPr lang="en-US" sz="1400" kern="0"/>
            </a:br>
            <a:r>
              <a:rPr lang="en-US" sz="1400" i="1" kern="0"/>
              <a:t>Huw, did you just trick us into learning the GLM?</a:t>
            </a:r>
            <a:endParaRPr lang="en-US" sz="1400" kern="0"/>
          </a:p>
        </p:txBody>
      </p:sp>
    </p:spTree>
    <p:extLst>
      <p:ext uri="{BB962C8B-B14F-4D97-AF65-F5344CB8AC3E}">
        <p14:creationId xmlns:p14="http://schemas.microsoft.com/office/powerpoint/2010/main" val="4073579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432394"/>
          </a:xfrm>
        </p:spPr>
        <p:txBody>
          <a:bodyPr/>
          <a:lstStyle/>
          <a:p>
            <a:r>
              <a:rPr lang="en-US"/>
              <a:t>Christmas Convolution – fMRI (F for Festive)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31746" name="Picture 2" descr="General Linear model">
            <a:extLst>
              <a:ext uri="{FF2B5EF4-FFF2-40B4-BE49-F238E27FC236}">
                <a16:creationId xmlns:a16="http://schemas.microsoft.com/office/drawing/2014/main" id="{484A5485-976C-DCEF-FBAA-4E3D8E973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5" y="2060848"/>
            <a:ext cx="5500371" cy="39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38ED59F5-78C8-20FC-46A3-F9309360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4937723"/>
            <a:ext cx="4320480" cy="103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14025ECC-1E54-9964-193C-B30EA86D1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386" y="1844824"/>
            <a:ext cx="493058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kern="0"/>
              <a:t>The design matrix is a heap of different convolved signals being assessed for their ‘predictive’ power (beta weight) of the actual data + error.</a:t>
            </a:r>
            <a:br>
              <a:rPr lang="en-US" sz="1400" kern="0"/>
            </a:br>
            <a:br>
              <a:rPr lang="en-US" sz="1400" kern="0"/>
            </a:br>
            <a:r>
              <a:rPr lang="en-US" sz="1400" kern="0"/>
              <a:t>BOLD Signal = (Regressors *  Betas) + Error</a:t>
            </a:r>
            <a:br>
              <a:rPr lang="en-US" sz="1400" kern="0"/>
            </a:br>
            <a:br>
              <a:rPr lang="en-US" sz="1400" kern="0"/>
            </a:br>
            <a:r>
              <a:rPr lang="en-US" sz="1400" i="1" kern="0"/>
              <a:t>Huw, did you just trick us into learning the GLM?</a:t>
            </a:r>
            <a:endParaRPr lang="en-US" sz="1400" kern="0"/>
          </a:p>
          <a:p>
            <a:pPr marL="0" indent="0" algn="ctr">
              <a:buFont typeface="Arial" panose="020B0604020202020204" pitchFamily="34" charset="0"/>
              <a:buNone/>
            </a:pPr>
            <a:br>
              <a:rPr lang="en-US" sz="1400" i="1" kern="0"/>
            </a:br>
            <a:br>
              <a:rPr lang="en-US" sz="1400" i="1" kern="0"/>
            </a:br>
            <a:r>
              <a:rPr lang="en-US" sz="1400" b="1" i="1" kern="0"/>
              <a:t>Ahh you got me!!!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400" b="1" i="1" ker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i="1" kern="0"/>
              <a:t>But now you know that too!!! It’s all signals!!</a:t>
            </a:r>
          </a:p>
        </p:txBody>
      </p:sp>
    </p:spTree>
    <p:extLst>
      <p:ext uri="{BB962C8B-B14F-4D97-AF65-F5344CB8AC3E}">
        <p14:creationId xmlns:p14="http://schemas.microsoft.com/office/powerpoint/2010/main" val="351966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Festively, What is a Signal?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2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Wrapping Paper Wrap Up….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1916832"/>
            <a:ext cx="10729391" cy="3887787"/>
          </a:xfrm>
        </p:spPr>
        <p:txBody>
          <a:bodyPr/>
          <a:lstStyle/>
          <a:p>
            <a:pPr marL="0" indent="0">
              <a:buNone/>
            </a:pPr>
            <a:r>
              <a:rPr lang="en-US" i="1"/>
              <a:t>Before Enrico covers convolution and TRFs…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r>
              <a:rPr lang="en-US"/>
              <a:t>Take away the importance of how to think from a signal processing point of view…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I’m a </a:t>
            </a:r>
            <a:r>
              <a:rPr lang="en-US" i="1"/>
              <a:t>bad</a:t>
            </a:r>
            <a:r>
              <a:rPr lang="en-US"/>
              <a:t> mathematician. I came at this whole field from a conceptual point of view, if I can internalize this information, all of you can!!!!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If you can grapple with </a:t>
            </a:r>
            <a:r>
              <a:rPr lang="en-US" err="1"/>
              <a:t>SigProc</a:t>
            </a:r>
            <a:r>
              <a:rPr lang="en-US"/>
              <a:t> in an applied manner, you can grapple with essentially all Cog-Neuro methods.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In my opinion, there is no better conceptual or analytical ‘toolbox’ for doing what we do.</a:t>
            </a:r>
            <a:br>
              <a:rPr lang="en-US"/>
            </a:b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/>
              <a:t>Native Accents in Infant’s Cries, Huw Swanborough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42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95201" y="5633518"/>
            <a:ext cx="10369550" cy="792434"/>
          </a:xfrm>
        </p:spPr>
        <p:txBody>
          <a:bodyPr/>
          <a:lstStyle/>
          <a:p>
            <a:pPr algn="ctr"/>
            <a:r>
              <a:rPr lang="en-US"/>
              <a:t>“Have A Great Winter Break! Process All The Signals!”</a:t>
            </a:r>
            <a:br>
              <a:rPr lang="en-US"/>
            </a:br>
            <a:r>
              <a:rPr lang="en-US"/>
              <a:t>- </a:t>
            </a:r>
            <a:r>
              <a:rPr lang="en-US" i="1"/>
              <a:t>Signal Santa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" name="Picture 7" descr="A santa claus with math equations&#10;&#10;Description automatically generated">
            <a:extLst>
              <a:ext uri="{FF2B5EF4-FFF2-40B4-BE49-F238E27FC236}">
                <a16:creationId xmlns:a16="http://schemas.microsoft.com/office/drawing/2014/main" id="{8C68B536-743A-E277-3EA1-A233650A1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424" y="1224136"/>
            <a:ext cx="4365104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7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Festively, What is a Signal?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2075728"/>
            <a:ext cx="10441359" cy="3887787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/>
              <a:t>A signal is data over time and/or space!</a:t>
            </a:r>
          </a:p>
          <a:p>
            <a:pPr marL="0" indent="0" algn="ctr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3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Festively, What is a Signal?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2075728"/>
            <a:ext cx="10441359" cy="3887787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/>
              <a:t>A signal is data over time and/or space!</a:t>
            </a:r>
          </a:p>
          <a:p>
            <a:pPr marL="0" indent="0" algn="ctr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Electrocardiogram, ECG printout, EKG background Stock Photo by ©dusan964  66652963">
            <a:extLst>
              <a:ext uri="{FF2B5EF4-FFF2-40B4-BE49-F238E27FC236}">
                <a16:creationId xmlns:a16="http://schemas.microsoft.com/office/drawing/2014/main" id="{226749E4-0CD8-0B69-517E-E282BF664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80" y="4605258"/>
            <a:ext cx="3119730" cy="164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at Is fMRI? Uses, How It Works, Duration, and What to Expect">
            <a:extLst>
              <a:ext uri="{FF2B5EF4-FFF2-40B4-BE49-F238E27FC236}">
                <a16:creationId xmlns:a16="http://schemas.microsoft.com/office/drawing/2014/main" id="{5D078FD9-C587-35E7-A075-A8A98A0C7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91"/>
          <a:stretch/>
        </p:blipFill>
        <p:spPr bwMode="auto">
          <a:xfrm>
            <a:off x="3821971" y="2515312"/>
            <a:ext cx="1918213" cy="19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0458A70-DD28-5309-7B25-57768345E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65" y="2202057"/>
            <a:ext cx="3236637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S crime: Is America seeing a surge in violence?">
            <a:extLst>
              <a:ext uri="{FF2B5EF4-FFF2-40B4-BE49-F238E27FC236}">
                <a16:creationId xmlns:a16="http://schemas.microsoft.com/office/drawing/2014/main" id="{179AD412-99CA-904C-AB7D-87BA162F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852" y="2403478"/>
            <a:ext cx="2846164" cy="200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0977E-E098-E3DE-8F2F-F5148BB13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736" y="4584315"/>
            <a:ext cx="5740184" cy="1771107"/>
          </a:xfrm>
          <a:prstGeom prst="rect">
            <a:avLst/>
          </a:prstGeom>
        </p:spPr>
      </p:pic>
      <p:pic>
        <p:nvPicPr>
          <p:cNvPr id="3082" name="Picture 10" descr="Photo of mustached bats on a foam swing : r/HelpMeFind">
            <a:extLst>
              <a:ext uri="{FF2B5EF4-FFF2-40B4-BE49-F238E27FC236}">
                <a16:creationId xmlns:a16="http://schemas.microsoft.com/office/drawing/2014/main" id="{C31ADAA2-FA88-1B01-1558-18DE72247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291" y="1709658"/>
            <a:ext cx="3442589" cy="237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nimal Migrations In Motion — Cool Infographics">
            <a:extLst>
              <a:ext uri="{FF2B5EF4-FFF2-40B4-BE49-F238E27FC236}">
                <a16:creationId xmlns:a16="http://schemas.microsoft.com/office/drawing/2014/main" id="{8B82C7DC-CB71-83D6-913D-E8CC61087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4566972"/>
            <a:ext cx="4225652" cy="228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59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Festively, What is a Signal?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9D039C-B85E-C34D-EDE1-C42F6089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060849"/>
            <a:ext cx="10369550" cy="4031978"/>
          </a:xfrm>
        </p:spPr>
        <p:txBody>
          <a:bodyPr/>
          <a:lstStyle/>
          <a:p>
            <a:r>
              <a:rPr lang="en-GB"/>
              <a:t>Yes! Even data over a space is a signal. </a:t>
            </a:r>
            <a:br>
              <a:rPr lang="en-GB"/>
            </a:br>
            <a:endParaRPr lang="en-GB"/>
          </a:p>
          <a:p>
            <a:r>
              <a:rPr lang="en-GB"/>
              <a:t>The principles of signal processing apply over time, space, or both at once.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03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Festively, What is a Signal?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fld id="{D8ADD69B-7989-4A4E-8D44-AB2CA4985461}" type="datetime1">
              <a:rPr lang="en-US" smtClean="0"/>
              <a:t>5/9/2024</a:t>
            </a:fld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9D039C-B85E-C34D-EDE1-C42F6089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060849"/>
            <a:ext cx="10369550" cy="4031978"/>
          </a:xfrm>
        </p:spPr>
        <p:txBody>
          <a:bodyPr/>
          <a:lstStyle/>
          <a:p>
            <a:r>
              <a:rPr lang="en-GB"/>
              <a:t>Yes! Even data over a space is a signal. </a:t>
            </a:r>
            <a:br>
              <a:rPr lang="en-GB"/>
            </a:br>
            <a:endParaRPr lang="en-GB"/>
          </a:p>
          <a:p>
            <a:r>
              <a:rPr lang="en-GB"/>
              <a:t>The principles of signal processing apply over time, space, or both at once.</a:t>
            </a:r>
          </a:p>
          <a:p>
            <a:endParaRPr lang="en-GB"/>
          </a:p>
          <a:p>
            <a:r>
              <a:rPr lang="en-GB"/>
              <a:t>Even as auditory researchers, we deal with time, space, or both. What are the following?</a:t>
            </a:r>
          </a:p>
          <a:p>
            <a:pPr lvl="2"/>
            <a:r>
              <a:rPr lang="en-GB"/>
              <a:t>EEG/MEG</a:t>
            </a:r>
          </a:p>
          <a:p>
            <a:pPr lvl="2"/>
            <a:r>
              <a:rPr lang="en-GB"/>
              <a:t>FMRI</a:t>
            </a:r>
          </a:p>
          <a:p>
            <a:pPr lvl="2"/>
            <a:r>
              <a:rPr lang="en-GB"/>
              <a:t>Images</a:t>
            </a:r>
          </a:p>
          <a:p>
            <a:pPr lvl="2"/>
            <a:r>
              <a:rPr lang="en-GB"/>
              <a:t>Audio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669313"/>
      </p:ext>
    </p:extLst>
  </p:cSld>
  <p:clrMapOvr>
    <a:masterClrMapping/>
  </p:clrMapOvr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uzh_praesentation_e.potx" id="{749176B2-8F2A-4342-A048-60BED46E758F}" vid="{432F7B11-0F4C-4FE0-A45B-1D1A5AE252E3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5A699BFD1D1419D39E17C59E45605" ma:contentTypeVersion="16" ma:contentTypeDescription="Create a new document." ma:contentTypeScope="" ma:versionID="9ab87447536d1ea2c14d7d349cd96014">
  <xsd:schema xmlns:xsd="http://www.w3.org/2001/XMLSchema" xmlns:xs="http://www.w3.org/2001/XMLSchema" xmlns:p="http://schemas.microsoft.com/office/2006/metadata/properties" xmlns:ns2="12a2378c-1d02-4851-bb92-de41e25dbaf7" xmlns:ns3="f41bf040-fffa-43c6-b4fb-0afe99bd367e" targetNamespace="http://schemas.microsoft.com/office/2006/metadata/properties" ma:root="true" ma:fieldsID="d4eee538c870b839a9a85501d0b135b5" ns2:_="" ns3:_="">
    <xsd:import namespace="12a2378c-1d02-4851-bb92-de41e25dbaf7"/>
    <xsd:import namespace="f41bf040-fffa-43c6-b4fb-0afe99bd36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2378c-1d02-4851-bb92-de41e25dba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c938953-97e4-410d-a323-cf9a87d86f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bf040-fffa-43c6-b4fb-0afe99bd367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D74331-AA32-4B6C-BA44-389343CCEC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F5E44E-8744-4141-BE52-34E6FA0B715C}">
  <ds:schemaRefs>
    <ds:schemaRef ds:uri="12a2378c-1d02-4851-bb92-de41e25dbaf7"/>
    <ds:schemaRef ds:uri="f41bf040-fffa-43c6-b4fb-0afe99bd36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uzh_praesentation_16-9_e</Template>
  <TotalTime>0</TotalTime>
  <Words>2912</Words>
  <Application>Microsoft Office PowerPoint</Application>
  <PresentationFormat>Widescreen</PresentationFormat>
  <Paragraphs>418</Paragraphs>
  <Slides>51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ADLaM Display</vt:lpstr>
      <vt:lpstr>Arial</vt:lpstr>
      <vt:lpstr>Cambria Math</vt:lpstr>
      <vt:lpstr>UZH</vt:lpstr>
      <vt:lpstr>             Signal Processing Primer </vt:lpstr>
      <vt:lpstr>Festive Signal Processing Primer </vt:lpstr>
      <vt:lpstr>Festive Structure</vt:lpstr>
      <vt:lpstr>Festive Takeaway!</vt:lpstr>
      <vt:lpstr>Festively, What is a Signal?</vt:lpstr>
      <vt:lpstr>Festively, What is a Signal?</vt:lpstr>
      <vt:lpstr>Festively, What is a Signal?</vt:lpstr>
      <vt:lpstr>Festively, What is a Signal?</vt:lpstr>
      <vt:lpstr>Festively, What is a Signal?</vt:lpstr>
      <vt:lpstr>Festively, What is Signal Processing?</vt:lpstr>
      <vt:lpstr>Why Is Signal Processing? The festive philosophy of signal processing.</vt:lpstr>
      <vt:lpstr>Why Is Signal Processing? The festive philosophy of signal processing.</vt:lpstr>
      <vt:lpstr>Why Is Signal Processing? The festive philosophy of signal processing.</vt:lpstr>
      <vt:lpstr>Why Is Signal Processing? The festive philosophy of signal processing.</vt:lpstr>
      <vt:lpstr>Why Is Signal Processing? The festive philosophy of signal processing.</vt:lpstr>
      <vt:lpstr>Why Is Signal Processing? The festive philosophy of signal processing.</vt:lpstr>
      <vt:lpstr>Why Is Signal Processing? The festive philosophy of signal processing.</vt:lpstr>
      <vt:lpstr>Why Is Signal Processing? The festive philosophy of signal processing.</vt:lpstr>
      <vt:lpstr>PowerPoint Presentation</vt:lpstr>
      <vt:lpstr>PowerPoint Presentation</vt:lpstr>
      <vt:lpstr>The Last Festive Point on Sig-Proc Philosophy</vt:lpstr>
      <vt:lpstr>What are the most Festive Signal Processing concepts for us?</vt:lpstr>
      <vt:lpstr>Winter Waves</vt:lpstr>
      <vt:lpstr>Seasonal Sampling Rates &amp; Nyquist Noel</vt:lpstr>
      <vt:lpstr>Seasonal Sampling Rates &amp; Nyquist Noel</vt:lpstr>
      <vt:lpstr>Seasonal Sampling Rates &amp; Nyquist Noel</vt:lpstr>
      <vt:lpstr>FFT – The Festive Fourier Transform</vt:lpstr>
      <vt:lpstr>FFT – The Festive Fourier Transform</vt:lpstr>
      <vt:lpstr>Festive Functions, Tidings Transfers, Advent Algorithms</vt:lpstr>
      <vt:lpstr>FFT – The Festive Fourier Transform</vt:lpstr>
      <vt:lpstr>FFT – The Festive Fourier Transform</vt:lpstr>
      <vt:lpstr>Filtering Festively</vt:lpstr>
      <vt:lpstr>Filtering Festively</vt:lpstr>
      <vt:lpstr>Filtering Festively</vt:lpstr>
      <vt:lpstr>Filtering Festively</vt:lpstr>
      <vt:lpstr>Filtering Festively</vt:lpstr>
      <vt:lpstr>Christmas Convolution</vt:lpstr>
      <vt:lpstr>Christmas Convolution</vt:lpstr>
      <vt:lpstr>Christmas Convolution</vt:lpstr>
      <vt:lpstr>Christmas Convolution</vt:lpstr>
      <vt:lpstr>Christmas Convolution</vt:lpstr>
      <vt:lpstr>Christmas Convolution</vt:lpstr>
      <vt:lpstr>Christmas Convolution</vt:lpstr>
      <vt:lpstr>Christmas Convolution</vt:lpstr>
      <vt:lpstr>Christmas Convolution – fMRI (F for Festive)</vt:lpstr>
      <vt:lpstr>Christmas Convolution – fMRI (F for Festive)</vt:lpstr>
      <vt:lpstr>Christmas Convolution – fMRI (F for Festive)</vt:lpstr>
      <vt:lpstr>Christmas Convolution – fMRI (F for Festive)</vt:lpstr>
      <vt:lpstr>Christmas Convolution – fMRI (F for Festive)</vt:lpstr>
      <vt:lpstr>Wrapping Paper Wrap Up….</vt:lpstr>
      <vt:lpstr>“Have A Great Winter Break! Process All The Signals!” - Signal Santa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 the title of the presentation here</dc:title>
  <dc:subject/>
  <dc:creator>Huw Swanborough</dc:creator>
  <cp:keywords/>
  <dc:description>Vorlage uzh_praesentationen_16:9_e MSO2016 v3 11.02.2016</dc:description>
  <cp:lastModifiedBy>Huw Swanborough</cp:lastModifiedBy>
  <cp:revision>2</cp:revision>
  <dcterms:created xsi:type="dcterms:W3CDTF">2023-02-07T09:32:43Z</dcterms:created>
  <dcterms:modified xsi:type="dcterms:W3CDTF">2024-05-09T11:48:42Z</dcterms:modified>
  <cp:category/>
</cp:coreProperties>
</file>